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Lst>
  <p:sldSz cy="5143500" cx="9144000"/>
  <p:notesSz cx="6858000" cy="9144000"/>
  <p:embeddedFontLst>
    <p:embeddedFont>
      <p:font typeface="Pinyon Script"/>
      <p:regular r:id="rId53"/>
    </p:embeddedFont>
    <p:embeddedFont>
      <p:font typeface="Roboto Mono"/>
      <p:regular r:id="rId54"/>
      <p:bold r:id="rId55"/>
      <p:italic r:id="rId56"/>
      <p:boldItalic r:id="rId57"/>
    </p:embeddedFont>
    <p:embeddedFont>
      <p:font typeface="Merriweather"/>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FFBB544C-04CF-48B0-B71B-582B04593C02}">
  <a:tblStyle styleId="{FFBB544C-04CF-48B0-B71B-582B04593C0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1" Type="http://schemas.openxmlformats.org/officeDocument/2006/relationships/font" Target="fonts/Merriweather-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Merriweather-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font" Target="fonts/PinyonScript-regular.fntdata"/><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RobotoMono-bold.fntdata"/><Relationship Id="rId10" Type="http://schemas.openxmlformats.org/officeDocument/2006/relationships/slide" Target="slides/slide5.xml"/><Relationship Id="rId54" Type="http://schemas.openxmlformats.org/officeDocument/2006/relationships/font" Target="fonts/RobotoMono-regular.fntdata"/><Relationship Id="rId13" Type="http://schemas.openxmlformats.org/officeDocument/2006/relationships/slide" Target="slides/slide8.xml"/><Relationship Id="rId57" Type="http://schemas.openxmlformats.org/officeDocument/2006/relationships/font" Target="fonts/RobotoMono-boldItalic.fntdata"/><Relationship Id="rId12" Type="http://schemas.openxmlformats.org/officeDocument/2006/relationships/slide" Target="slides/slide7.xml"/><Relationship Id="rId56" Type="http://schemas.openxmlformats.org/officeDocument/2006/relationships/font" Target="fonts/RobotoMono-italic.fntdata"/><Relationship Id="rId15" Type="http://schemas.openxmlformats.org/officeDocument/2006/relationships/slide" Target="slides/slide10.xml"/><Relationship Id="rId59" Type="http://schemas.openxmlformats.org/officeDocument/2006/relationships/font" Target="fonts/Merriweather-bold.fntdata"/><Relationship Id="rId14" Type="http://schemas.openxmlformats.org/officeDocument/2006/relationships/slide" Target="slides/slide9.xml"/><Relationship Id="rId58" Type="http://schemas.openxmlformats.org/officeDocument/2006/relationships/font" Target="fonts/Merriweather-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jpg>
</file>

<file path=ppt/media/image24.jpg>
</file>

<file path=ppt/media/image25.jpg>
</file>

<file path=ppt/media/image26.png>
</file>

<file path=ppt/media/image27.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Hello CodeMash! Long time listener, first time caller.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Feel for the room:</a:t>
            </a:r>
            <a:endParaRPr>
              <a:solidFill>
                <a:schemeClr val="dk1"/>
              </a:solidFill>
            </a:endParaRPr>
          </a:p>
          <a:p>
            <a:pPr indent="0" lvl="0" marL="0" rtl="0" algn="l">
              <a:spcBef>
                <a:spcPts val="0"/>
              </a:spcBef>
              <a:spcAft>
                <a:spcPts val="0"/>
              </a:spcAft>
              <a:buNone/>
            </a:pPr>
            <a:r>
              <a:rPr b="1" lang="en">
                <a:solidFill>
                  <a:schemeClr val="dk1"/>
                </a:solidFill>
              </a:rPr>
              <a:t>Working on an API public or private for ETL as part of their day job?</a:t>
            </a:r>
            <a:endParaRPr b="1">
              <a:solidFill>
                <a:schemeClr val="dk1"/>
              </a:solidFill>
            </a:endParaRPr>
          </a:p>
          <a:p>
            <a:pPr indent="0" lvl="0" marL="0" rtl="0" algn="l">
              <a:spcBef>
                <a:spcPts val="0"/>
              </a:spcBef>
              <a:spcAft>
                <a:spcPts val="0"/>
              </a:spcAft>
              <a:buNone/>
            </a:pPr>
            <a:r>
              <a:rPr b="1" lang="en">
                <a:solidFill>
                  <a:schemeClr val="dk1"/>
                </a:solidFill>
              </a:rPr>
              <a:t>Interested in ETL?</a:t>
            </a:r>
            <a:endParaRPr b="1">
              <a:solidFill>
                <a:schemeClr val="dk1"/>
              </a:solidFill>
            </a:endParaRPr>
          </a:p>
          <a:p>
            <a:pPr indent="0" lvl="0" marL="0" rtl="0" algn="l">
              <a:spcBef>
                <a:spcPts val="0"/>
              </a:spcBef>
              <a:spcAft>
                <a:spcPts val="0"/>
              </a:spcAft>
              <a:buNone/>
            </a:pPr>
            <a:r>
              <a:rPr b="1" lang="en">
                <a:solidFill>
                  <a:schemeClr val="dk1"/>
                </a:solidFill>
              </a:rPr>
              <a:t>Session you wanted full?</a:t>
            </a:r>
            <a:endParaRPr b="1">
              <a:solidFill>
                <a:schemeClr val="dk1"/>
              </a:solidFill>
            </a:endParaRPr>
          </a:p>
          <a:p>
            <a:pPr indent="0" lvl="0" marL="0" rtl="0" algn="l">
              <a:spcBef>
                <a:spcPts val="0"/>
              </a:spcBef>
              <a:spcAft>
                <a:spcPts val="0"/>
              </a:spcAft>
              <a:buNone/>
            </a:pPr>
            <a:r>
              <a:rPr b="1" lang="en">
                <a:solidFill>
                  <a:schemeClr val="dk1"/>
                </a:solidFill>
              </a:rPr>
              <a:t>Because you know me?</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Intermediate level session, some assumptions are made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Many different facets of software, encouraged to take what you can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My main goal is to tell you a story, maybe a love story, maybe a drama, hopefully a good story, and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all in all this will be wrapped up in 4 lessons from 4 different spaces</a:t>
            </a:r>
            <a:endParaRPr b="1">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7c39c8c3e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7c39c8c3e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Goals and Vision...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7c13fea2aa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7c13fea2a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Backend software, want to make sure there’s a minimum level of performance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Computers cost money, eat electricity, make heat.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When I and my team interact with APIs, this is exactly the same, except it’s not just our resources. It’s the resources being used to serve the request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because these things are hosted and run automatically, I don’t want to accidentally DDoS you.</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6c949a919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c949a919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7c13fea2aa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c13fea2aa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other side of the coin is that I want to share with you</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Some things picked up along the way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haven’t seen much representation of this specific use case in API Design, so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Potentially start a conversation about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that...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6c949a919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6c949a919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7c39c8c3e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7c39c8c3e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what I mean by “Interaction”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6c11701d5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6c11701d5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6c949a919d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6c949a919d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7642c74a6e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642c74a6e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6c11701d5d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6c11701d5d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7c39c8c3e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7c39c8c3e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lessons from my and my team’s experiences,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Thought fair to start off with a bit of what that is.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initially started working in Enterprise software, which may be a familiar space to some of you. It was a dotnet shop, writing C#, and I learned so much about design patterns, architectures, domain driven design, MVC, what an API is, among other things. I also learned a lot about Visual Basic 6, and ASP classic, and legacy code whose last verifiable change may have occurred somewhere around 20 or so years ago, judging by the comments.</a:t>
            </a:r>
            <a:r>
              <a:rPr lang="en"/>
              <a:t> &lt;Pause, think&gt;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Large systems in enterprise software have a lot of history, a lot of age, and a lot of different shapes of data. &lt;Pause&gt; This is about when I realized that data is complicated.</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7c13fea2aa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7c13fea2aa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7642c74a6e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7642c74a6e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6c11701d5d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6c11701d5d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6c9d65ca86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6c9d65ca86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7642c74a6e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7642c74a6e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Agile project management tool</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7c39c8c3e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7c39c8c3e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6c9d65ca86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6c9d65ca86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Domain Modeling</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7642c74a6e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7642c74a6e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WithoutAn HTTP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6d69de0ff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6d69de0ff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Domain Modeling</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6d69de0ffb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6d69de0ff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t>WithoutAn HTTP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7c13fea2a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7c13fea2a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6c9d65ca86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6c9d65ca86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7642c74a6e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7642c74a6e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Support desk tracking software</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g7c39c8c3e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7c39c8c3e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Non functional requirements sometimes get a bad rap</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7642c74a6e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7642c74a6e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7642c74a6e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7642c74a6e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7642c74a6e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7642c74a6e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g7642c74a6e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7642c74a6e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Google Shape;374;g6c9d65ca86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6c9d65ca86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g7642c74a6e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7642c74a6e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7c39c8c3e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7c39c8c3e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7c39c8c3e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7c39c8c3e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I get started,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ETL is a broad term in a broad space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Means a lot of different things to different people</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6" name="Shape 396"/>
        <p:cNvGrpSpPr/>
        <p:nvPr/>
      </p:nvGrpSpPr>
      <p:grpSpPr>
        <a:xfrm>
          <a:off x="0" y="0"/>
          <a:ext cx="0" cy="0"/>
          <a:chOff x="0" y="0"/>
          <a:chExt cx="0" cy="0"/>
        </a:xfrm>
      </p:grpSpPr>
      <p:sp>
        <p:nvSpPr>
          <p:cNvPr id="397" name="Google Shape;397;g7642c74a6e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7642c74a6e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Google Shape;407;g7642c74a6e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7642c74a6e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5" name="Shape 415"/>
        <p:cNvGrpSpPr/>
        <p:nvPr/>
      </p:nvGrpSpPr>
      <p:grpSpPr>
        <a:xfrm>
          <a:off x="0" y="0"/>
          <a:ext cx="0" cy="0"/>
          <a:chOff x="0" y="0"/>
          <a:chExt cx="0" cy="0"/>
        </a:xfrm>
      </p:grpSpPr>
      <p:sp>
        <p:nvSpPr>
          <p:cNvPr id="416" name="Google Shape;416;g7642c74a6e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7642c74a6e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g6c9d65ca86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6c9d65ca86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4" name="Shape 444"/>
        <p:cNvGrpSpPr/>
        <p:nvPr/>
      </p:nvGrpSpPr>
      <p:grpSpPr>
        <a:xfrm>
          <a:off x="0" y="0"/>
          <a:ext cx="0" cy="0"/>
          <a:chOff x="0" y="0"/>
          <a:chExt cx="0" cy="0"/>
        </a:xfrm>
      </p:grpSpPr>
      <p:sp>
        <p:nvSpPr>
          <p:cNvPr id="445" name="Google Shape;445;g7642c74a6e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7642c74a6e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CRM System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prospect_accounts? prospectAccounts? prospectaccounts?</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4" name="Shape 454"/>
        <p:cNvGrpSpPr/>
        <p:nvPr/>
      </p:nvGrpSpPr>
      <p:grpSpPr>
        <a:xfrm>
          <a:off x="0" y="0"/>
          <a:ext cx="0" cy="0"/>
          <a:chOff x="0" y="0"/>
          <a:chExt cx="0" cy="0"/>
        </a:xfrm>
      </p:grpSpPr>
      <p:sp>
        <p:nvSpPr>
          <p:cNvPr id="455" name="Google Shape;455;g7642c74a6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7642c74a6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2" name="Shape 462"/>
        <p:cNvGrpSpPr/>
        <p:nvPr/>
      </p:nvGrpSpPr>
      <p:grpSpPr>
        <a:xfrm>
          <a:off x="0" y="0"/>
          <a:ext cx="0" cy="0"/>
          <a:chOff x="0" y="0"/>
          <a:chExt cx="0" cy="0"/>
        </a:xfrm>
      </p:grpSpPr>
      <p:sp>
        <p:nvSpPr>
          <p:cNvPr id="463" name="Google Shape;463;g7642c74a6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7642c74a6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9" name="Shape 469"/>
        <p:cNvGrpSpPr/>
        <p:nvPr/>
      </p:nvGrpSpPr>
      <p:grpSpPr>
        <a:xfrm>
          <a:off x="0" y="0"/>
          <a:ext cx="0" cy="0"/>
          <a:chOff x="0" y="0"/>
          <a:chExt cx="0" cy="0"/>
        </a:xfrm>
      </p:grpSpPr>
      <p:sp>
        <p:nvSpPr>
          <p:cNvPr id="470" name="Google Shape;470;g7642c74a6e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7642c74a6e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6c11701d5d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6c11701d5d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a lot of letters there.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lets funnel this down a bit because I’m coming from a very specific place.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may or may not be a surprise that ETL stands for Extract, Transform, and Load. There is also a separate approach called ELT, which performs the transformation in the warehouse, using things like SQL views, functions, and/or stored procedures.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When you are building a custom pipeline for ETL, having the transform step in between may affect your needs in the Extraction step. There is an implicit dependency between the data you Extract and the Data you Transform.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ELT, on the other hand, is all about extracting and loading the most raw data possible, so that transformations can be completed after loading, &lt;PAUSE&gt; and you see this coming up more and more with modern data warehouses that are designed for this type of workload. &lt;PAUSE&gt;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6c11701d5d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6c11701d5d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other side of where I’m coming from is this graphic. &lt;PAUSE&gt;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what has come to be called the Martech 5000 from a fellow named Scott Brinker on his site chiefmartec.com. It lists all of the companies that provide services in the marketing technology space. If you look closely, your companie’s logo might be on this slide…. Not the best way to name drop, but I like to cast a wide net.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first saw this two years ago and it was much more readable. This is the most recent edition…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It’s been growing year over year, and is now up to over 7000 companies.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6c11701d5d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6c11701d5d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6c11701d5d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6c11701d5d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7642c74a6e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642c74a6e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hyperlink" Target="https://github.com/dmosorast/" TargetMode="External"/><Relationship Id="rId7" Type="http://schemas.openxmlformats.org/officeDocument/2006/relationships/hyperlink" Target="https://github.com/dmosorast/"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hyperlink" Target="https://knowyourmeme.com/photos/16265-you-must-construct-additional-pylon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hyperlink" Target="https://www.pinterest.com/pin/839499186761318979/"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1.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3.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imgflip.com/memegenerator/Bad-Luck-Brian" TargetMode="External"/><Relationship Id="rId4" Type="http://schemas.openxmlformats.org/officeDocument/2006/relationships/image" Target="../media/image1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4.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22.png"/><Relationship Id="rId4" Type="http://schemas.openxmlformats.org/officeDocument/2006/relationships/image" Target="../media/image17.png"/><Relationship Id="rId11" Type="http://schemas.openxmlformats.org/officeDocument/2006/relationships/hyperlink" Target="https://commons.wikimedia.org/" TargetMode="External"/><Relationship Id="rId10" Type="http://schemas.openxmlformats.org/officeDocument/2006/relationships/image" Target="../media/image20.png"/><Relationship Id="rId9" Type="http://schemas.openxmlformats.org/officeDocument/2006/relationships/image" Target="../media/image15.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8.png"/><Relationship Id="rId8" Type="http://schemas.openxmlformats.org/officeDocument/2006/relationships/image" Target="../media/image1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26.png"/><Relationship Id="rId4" Type="http://schemas.openxmlformats.org/officeDocument/2006/relationships/hyperlink" Target="https://imgflip.com/memetemplate/196061783/hide-the-pain-harold-drummer"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25.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hyperlink" Target="https://www.singer.io/" TargetMode="External"/><Relationship Id="rId4" Type="http://schemas.openxmlformats.org/officeDocument/2006/relationships/hyperlink" Target="https://github.com/dmosorast/api-design-for-et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2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445086"/>
            <a:ext cx="8520600" cy="96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API Design for ETL</a:t>
            </a:r>
            <a:endParaRPr/>
          </a:p>
        </p:txBody>
      </p:sp>
      <p:sp>
        <p:nvSpPr>
          <p:cNvPr id="55" name="Google Shape;55;p13"/>
          <p:cNvSpPr txBox="1"/>
          <p:nvPr>
            <p:ph idx="1" type="subTitle"/>
          </p:nvPr>
        </p:nvSpPr>
        <p:spPr>
          <a:xfrm>
            <a:off x="311700" y="1447386"/>
            <a:ext cx="8520600" cy="5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Lessons from Nearly 100 Data Integrations in the Wild</a:t>
            </a:r>
            <a:endParaRPr sz="2400"/>
          </a:p>
        </p:txBody>
      </p:sp>
      <p:pic>
        <p:nvPicPr>
          <p:cNvPr id="56" name="Google Shape;56;p13"/>
          <p:cNvPicPr preferRelativeResize="0"/>
          <p:nvPr/>
        </p:nvPicPr>
        <p:blipFill>
          <a:blip r:embed="rId3">
            <a:alphaModFix/>
          </a:blip>
          <a:stretch>
            <a:fillRect/>
          </a:stretch>
        </p:blipFill>
        <p:spPr>
          <a:xfrm>
            <a:off x="7239500" y="3304275"/>
            <a:ext cx="1445250" cy="1445250"/>
          </a:xfrm>
          <a:prstGeom prst="rect">
            <a:avLst/>
          </a:prstGeom>
          <a:noFill/>
          <a:ln>
            <a:noFill/>
          </a:ln>
        </p:spPr>
      </p:pic>
      <p:sp>
        <p:nvSpPr>
          <p:cNvPr id="57" name="Google Shape;57;p13"/>
          <p:cNvSpPr txBox="1"/>
          <p:nvPr/>
        </p:nvSpPr>
        <p:spPr>
          <a:xfrm>
            <a:off x="5072100" y="3345725"/>
            <a:ext cx="2089200" cy="439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t>Dan Mosora</a:t>
            </a:r>
            <a:endParaRPr sz="1800"/>
          </a:p>
        </p:txBody>
      </p:sp>
      <p:sp>
        <p:nvSpPr>
          <p:cNvPr id="58" name="Google Shape;58;p13"/>
          <p:cNvSpPr txBox="1"/>
          <p:nvPr/>
        </p:nvSpPr>
        <p:spPr>
          <a:xfrm>
            <a:off x="4617417" y="3620751"/>
            <a:ext cx="2513100" cy="439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i="1" lang="en"/>
              <a:t>Sources Software Engineer</a:t>
            </a:r>
            <a:endParaRPr i="1"/>
          </a:p>
        </p:txBody>
      </p:sp>
      <p:sp>
        <p:nvSpPr>
          <p:cNvPr id="59" name="Google Shape;59;p13"/>
          <p:cNvSpPr txBox="1"/>
          <p:nvPr/>
        </p:nvSpPr>
        <p:spPr>
          <a:xfrm>
            <a:off x="4633575" y="3864472"/>
            <a:ext cx="2513100" cy="439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Talend – Stitch Data Loader</a:t>
            </a:r>
            <a:endParaRPr/>
          </a:p>
        </p:txBody>
      </p:sp>
      <p:pic>
        <p:nvPicPr>
          <p:cNvPr id="60" name="Google Shape;60;p13"/>
          <p:cNvPicPr preferRelativeResize="0"/>
          <p:nvPr/>
        </p:nvPicPr>
        <p:blipFill>
          <a:blip r:embed="rId4">
            <a:alphaModFix/>
          </a:blip>
          <a:stretch>
            <a:fillRect/>
          </a:stretch>
        </p:blipFill>
        <p:spPr>
          <a:xfrm>
            <a:off x="472000" y="3784922"/>
            <a:ext cx="620201" cy="620201"/>
          </a:xfrm>
          <a:prstGeom prst="rect">
            <a:avLst/>
          </a:prstGeom>
          <a:noFill/>
          <a:ln>
            <a:noFill/>
          </a:ln>
        </p:spPr>
      </p:pic>
      <p:pic>
        <p:nvPicPr>
          <p:cNvPr id="61" name="Google Shape;61;p13"/>
          <p:cNvPicPr preferRelativeResize="0"/>
          <p:nvPr/>
        </p:nvPicPr>
        <p:blipFill>
          <a:blip r:embed="rId5">
            <a:alphaModFix/>
          </a:blip>
          <a:stretch>
            <a:fillRect/>
          </a:stretch>
        </p:blipFill>
        <p:spPr>
          <a:xfrm>
            <a:off x="1128351" y="3863960"/>
            <a:ext cx="1856750" cy="462125"/>
          </a:xfrm>
          <a:prstGeom prst="rect">
            <a:avLst/>
          </a:prstGeom>
          <a:noFill/>
          <a:ln>
            <a:noFill/>
          </a:ln>
        </p:spPr>
      </p:pic>
      <p:sp>
        <p:nvSpPr>
          <p:cNvPr id="62" name="Google Shape;62;p13"/>
          <p:cNvSpPr txBox="1"/>
          <p:nvPr/>
        </p:nvSpPr>
        <p:spPr>
          <a:xfrm>
            <a:off x="3137475" y="4139275"/>
            <a:ext cx="4009200" cy="439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u="sng">
                <a:solidFill>
                  <a:schemeClr val="hlink"/>
                </a:solidFill>
                <a:hlinkClick r:id="rId6"/>
              </a:rPr>
              <a:t>github.com/dmosorast</a:t>
            </a:r>
            <a:r>
              <a:rPr lang="en" u="sng">
                <a:solidFill>
                  <a:schemeClr val="hlink"/>
                </a:solidFill>
                <a:hlinkClick r:id="rId7"/>
              </a:rPr>
              <a:t>/api-design-for-etl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Goals and Vision</a:t>
            </a:r>
            <a:endParaRPr>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3"/>
          <p:cNvSpPr txBox="1"/>
          <p:nvPr>
            <p:ph idx="4294967295" type="title"/>
          </p:nvPr>
        </p:nvSpPr>
        <p:spPr>
          <a:xfrm>
            <a:off x="311700" y="642175"/>
            <a:ext cx="8520600" cy="380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l">
              <a:spcBef>
                <a:spcPts val="0"/>
              </a:spcBef>
              <a:spcAft>
                <a:spcPts val="0"/>
              </a:spcAft>
              <a:buNone/>
            </a:pPr>
            <a:r>
              <a:t/>
            </a:r>
            <a:endParaRPr/>
          </a:p>
          <a:p>
            <a:pPr indent="0" lvl="0" marL="0" rtl="0" algn="ctr">
              <a:spcBef>
                <a:spcPts val="0"/>
              </a:spcBef>
              <a:spcAft>
                <a:spcPts val="0"/>
              </a:spcAft>
              <a:buNone/>
            </a:pPr>
            <a:r>
              <a:rPr lang="en" sz="6000"/>
              <a:t>Efficiently Use Resources</a:t>
            </a:r>
            <a:endParaRPr sz="6000"/>
          </a:p>
        </p:txBody>
      </p:sp>
      <p:sp>
        <p:nvSpPr>
          <p:cNvPr id="125" name="Google Shape;125;p23"/>
          <p:cNvSpPr txBox="1"/>
          <p:nvPr/>
        </p:nvSpPr>
        <p:spPr>
          <a:xfrm>
            <a:off x="152400" y="76200"/>
            <a:ext cx="4257900" cy="6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999999"/>
                </a:solidFill>
              </a:rPr>
              <a:t>Goals and Vision</a:t>
            </a:r>
            <a:endParaRPr>
              <a:solidFill>
                <a:srgbClr val="999999"/>
              </a:solidFill>
            </a:endParaRPr>
          </a:p>
        </p:txBody>
      </p:sp>
      <p:sp>
        <p:nvSpPr>
          <p:cNvPr id="126" name="Google Shape;126;p23"/>
          <p:cNvSpPr/>
          <p:nvPr/>
        </p:nvSpPr>
        <p:spPr>
          <a:xfrm>
            <a:off x="7863900" y="0"/>
            <a:ext cx="1280100" cy="266700"/>
          </a:xfrm>
          <a:prstGeom prst="rec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pic>
        <p:nvPicPr>
          <p:cNvPr id="131" name="Google Shape;131;p24"/>
          <p:cNvPicPr preferRelativeResize="0"/>
          <p:nvPr/>
        </p:nvPicPr>
        <p:blipFill>
          <a:blip r:embed="rId3">
            <a:alphaModFix/>
          </a:blip>
          <a:stretch>
            <a:fillRect/>
          </a:stretch>
        </p:blipFill>
        <p:spPr>
          <a:xfrm>
            <a:off x="1783525" y="289425"/>
            <a:ext cx="5424550" cy="4337850"/>
          </a:xfrm>
          <a:prstGeom prst="rect">
            <a:avLst/>
          </a:prstGeom>
          <a:noFill/>
          <a:ln>
            <a:noFill/>
          </a:ln>
        </p:spPr>
      </p:pic>
      <p:sp>
        <p:nvSpPr>
          <p:cNvPr id="132" name="Google Shape;132;p24"/>
          <p:cNvSpPr txBox="1"/>
          <p:nvPr/>
        </p:nvSpPr>
        <p:spPr>
          <a:xfrm>
            <a:off x="107975" y="4711600"/>
            <a:ext cx="6429300" cy="3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https://knowyourmeme.com/photos/16265-you-must-construct-additional-pylons</a:t>
            </a:r>
            <a:endParaRPr/>
          </a:p>
        </p:txBody>
      </p:sp>
      <p:sp>
        <p:nvSpPr>
          <p:cNvPr id="133" name="Google Shape;133;p24"/>
          <p:cNvSpPr txBox="1"/>
          <p:nvPr/>
        </p:nvSpPr>
        <p:spPr>
          <a:xfrm>
            <a:off x="4107531" y="4179756"/>
            <a:ext cx="476100" cy="3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rPr>
              <a:t>not</a:t>
            </a:r>
            <a:endParaRPr>
              <a:solidFill>
                <a:srgbClr val="FF0000"/>
              </a:solidFill>
            </a:endParaRPr>
          </a:p>
        </p:txBody>
      </p:sp>
      <p:sp>
        <p:nvSpPr>
          <p:cNvPr id="134" name="Google Shape;134;p24"/>
          <p:cNvSpPr txBox="1"/>
          <p:nvPr/>
        </p:nvSpPr>
        <p:spPr>
          <a:xfrm>
            <a:off x="4172942" y="4095756"/>
            <a:ext cx="270600" cy="3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rPr>
              <a:t>^</a:t>
            </a:r>
            <a:endParaRPr>
              <a:solidFill>
                <a:srgbClr val="FF0000"/>
              </a:solidFill>
            </a:endParaRPr>
          </a:p>
        </p:txBody>
      </p:sp>
      <p:sp>
        <p:nvSpPr>
          <p:cNvPr id="135" name="Google Shape;135;p24"/>
          <p:cNvSpPr/>
          <p:nvPr/>
        </p:nvSpPr>
        <p:spPr>
          <a:xfrm>
            <a:off x="7863900" y="0"/>
            <a:ext cx="1280100" cy="266700"/>
          </a:xfrm>
          <a:prstGeom prst="rec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5"/>
          <p:cNvSpPr txBox="1"/>
          <p:nvPr>
            <p:ph idx="4294967295" type="title"/>
          </p:nvPr>
        </p:nvSpPr>
        <p:spPr>
          <a:xfrm>
            <a:off x="311700" y="642175"/>
            <a:ext cx="8520600" cy="380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ctr">
              <a:spcBef>
                <a:spcPts val="0"/>
              </a:spcBef>
              <a:spcAft>
                <a:spcPts val="0"/>
              </a:spcAft>
              <a:buNone/>
            </a:pPr>
            <a:r>
              <a:rPr lang="en" sz="6000"/>
              <a:t>Spread the Word</a:t>
            </a:r>
            <a:endParaRPr sz="6000"/>
          </a:p>
        </p:txBody>
      </p:sp>
      <p:sp>
        <p:nvSpPr>
          <p:cNvPr id="141" name="Google Shape;141;p25"/>
          <p:cNvSpPr txBox="1"/>
          <p:nvPr/>
        </p:nvSpPr>
        <p:spPr>
          <a:xfrm>
            <a:off x="152400" y="76200"/>
            <a:ext cx="4257900" cy="6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999999"/>
                </a:solidFill>
              </a:rPr>
              <a:t>Goals and Vision</a:t>
            </a:r>
            <a:endParaRPr>
              <a:solidFill>
                <a:srgbClr val="999999"/>
              </a:solidFill>
            </a:endParaRPr>
          </a:p>
        </p:txBody>
      </p:sp>
      <p:sp>
        <p:nvSpPr>
          <p:cNvPr id="142" name="Google Shape;142;p25"/>
          <p:cNvSpPr/>
          <p:nvPr/>
        </p:nvSpPr>
        <p:spPr>
          <a:xfrm>
            <a:off x="7863900" y="0"/>
            <a:ext cx="1280100" cy="266700"/>
          </a:xfrm>
          <a:prstGeom prst="rec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pic>
        <p:nvPicPr>
          <p:cNvPr id="147" name="Google Shape;147;p26"/>
          <p:cNvPicPr preferRelativeResize="0"/>
          <p:nvPr/>
        </p:nvPicPr>
        <p:blipFill>
          <a:blip r:embed="rId3">
            <a:alphaModFix/>
          </a:blip>
          <a:stretch>
            <a:fillRect/>
          </a:stretch>
        </p:blipFill>
        <p:spPr>
          <a:xfrm>
            <a:off x="1211098" y="365475"/>
            <a:ext cx="6721804" cy="4195700"/>
          </a:xfrm>
          <a:prstGeom prst="rect">
            <a:avLst/>
          </a:prstGeom>
          <a:noFill/>
          <a:ln>
            <a:noFill/>
          </a:ln>
        </p:spPr>
      </p:pic>
      <p:sp>
        <p:nvSpPr>
          <p:cNvPr id="148" name="Google Shape;148;p26"/>
          <p:cNvSpPr txBox="1"/>
          <p:nvPr/>
        </p:nvSpPr>
        <p:spPr>
          <a:xfrm>
            <a:off x="103875" y="4701500"/>
            <a:ext cx="4566900" cy="34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accent5"/>
                </a:solidFill>
                <a:hlinkClick r:id="rId4"/>
              </a:rPr>
              <a:t>https://www.pinterest.com/pin/839499186761318979/</a:t>
            </a:r>
            <a:endParaRPr/>
          </a:p>
        </p:txBody>
      </p:sp>
      <p:sp>
        <p:nvSpPr>
          <p:cNvPr id="149" name="Google Shape;149;p26"/>
          <p:cNvSpPr/>
          <p:nvPr/>
        </p:nvSpPr>
        <p:spPr>
          <a:xfrm>
            <a:off x="7863900" y="0"/>
            <a:ext cx="1280100" cy="266700"/>
          </a:xfrm>
          <a:prstGeom prst="rect">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53" name="Shape 153"/>
        <p:cNvGrpSpPr/>
        <p:nvPr/>
      </p:nvGrpSpPr>
      <p:grpSpPr>
        <a:xfrm>
          <a:off x="0" y="0"/>
          <a:ext cx="0" cy="0"/>
          <a:chOff x="0" y="0"/>
          <a:chExt cx="0" cy="0"/>
        </a:xfrm>
      </p:grpSpPr>
      <p:sp>
        <p:nvSpPr>
          <p:cNvPr id="154" name="Google Shape;154;p2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Lesson 1 in API Interactions</a:t>
            </a:r>
            <a:endParaRPr>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58" name="Shape 158"/>
        <p:cNvGrpSpPr/>
        <p:nvPr/>
      </p:nvGrpSpPr>
      <p:grpSpPr>
        <a:xfrm>
          <a:off x="0" y="0"/>
          <a:ext cx="0" cy="0"/>
          <a:chOff x="0" y="0"/>
          <a:chExt cx="0" cy="0"/>
        </a:xfrm>
      </p:grpSpPr>
      <p:sp>
        <p:nvSpPr>
          <p:cNvPr id="159" name="Google Shape;159;p28"/>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We Are</a:t>
            </a:r>
            <a:endParaRPr/>
          </a:p>
        </p:txBody>
      </p:sp>
      <p:sp>
        <p:nvSpPr>
          <p:cNvPr id="160" name="Google Shape;160;p28"/>
          <p:cNvSpPr/>
          <p:nvPr/>
        </p:nvSpPr>
        <p:spPr>
          <a:xfrm>
            <a:off x="464100" y="1930200"/>
            <a:ext cx="1515600" cy="944100"/>
          </a:xfrm>
          <a:prstGeom prst="roundRect">
            <a:avLst>
              <a:gd fmla="val 16667" name="adj"/>
            </a:avLst>
          </a:prstGeom>
          <a:solidFill>
            <a:srgbClr val="93C47D"/>
          </a:solidFill>
          <a:ln cap="flat" cmpd="sng" w="7620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API</a:t>
            </a:r>
            <a:endParaRPr/>
          </a:p>
          <a:p>
            <a:pPr indent="0" lvl="0" marL="0" rtl="0" algn="ctr">
              <a:spcBef>
                <a:spcPts val="0"/>
              </a:spcBef>
              <a:spcAft>
                <a:spcPts val="0"/>
              </a:spcAft>
              <a:buNone/>
            </a:pPr>
            <a:r>
              <a:rPr lang="en"/>
              <a:t>(You are here.)</a:t>
            </a:r>
            <a:endParaRPr/>
          </a:p>
        </p:txBody>
      </p:sp>
      <p:sp>
        <p:nvSpPr>
          <p:cNvPr id="161" name="Google Shape;161;p28"/>
          <p:cNvSpPr/>
          <p:nvPr/>
        </p:nvSpPr>
        <p:spPr>
          <a:xfrm>
            <a:off x="2410913" y="1998722"/>
            <a:ext cx="2199300" cy="831900"/>
          </a:xfrm>
          <a:prstGeom prst="chevron">
            <a:avLst>
              <a:gd fmla="val 50000" name="adj"/>
            </a:avLst>
          </a:prstGeom>
          <a:solidFill>
            <a:srgbClr val="9FC5E8"/>
          </a:solidFill>
          <a:ln cap="flat" cmpd="sng" w="19050">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Extraction</a:t>
            </a:r>
            <a:r>
              <a:rPr lang="en"/>
              <a:t>  </a:t>
            </a:r>
            <a:endParaRPr/>
          </a:p>
        </p:txBody>
      </p:sp>
      <p:sp>
        <p:nvSpPr>
          <p:cNvPr id="162" name="Google Shape;162;p28"/>
          <p:cNvSpPr/>
          <p:nvPr/>
        </p:nvSpPr>
        <p:spPr>
          <a:xfrm flipH="1">
            <a:off x="7044900" y="1888900"/>
            <a:ext cx="1704000" cy="1061700"/>
          </a:xfrm>
          <a:prstGeom prst="snip2DiagRect">
            <a:avLst>
              <a:gd fmla="val 0" name="adj1"/>
              <a:gd fmla="val 16667" name="adj2"/>
            </a:avLst>
          </a:prstGeom>
          <a:solidFill>
            <a:srgbClr val="F9CB9C"/>
          </a:solidFill>
          <a:ln cap="flat" cmpd="sng" w="38100">
            <a:solidFill>
              <a:srgbClr val="B45F0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Our</a:t>
            </a:r>
            <a:r>
              <a:rPr lang="en"/>
              <a:t> Customer’s</a:t>
            </a:r>
            <a:endParaRPr/>
          </a:p>
          <a:p>
            <a:pPr indent="0" lvl="0" marL="0" rtl="0" algn="ctr">
              <a:spcBef>
                <a:spcPts val="0"/>
              </a:spcBef>
              <a:spcAft>
                <a:spcPts val="0"/>
              </a:spcAft>
              <a:buNone/>
            </a:pPr>
            <a:r>
              <a:rPr lang="en"/>
              <a:t>Data Warehouse</a:t>
            </a:r>
            <a:endParaRPr/>
          </a:p>
        </p:txBody>
      </p:sp>
      <p:sp>
        <p:nvSpPr>
          <p:cNvPr id="163" name="Google Shape;163;p28"/>
          <p:cNvSpPr txBox="1"/>
          <p:nvPr/>
        </p:nvSpPr>
        <p:spPr>
          <a:xfrm>
            <a:off x="3732650" y="2962225"/>
            <a:ext cx="1391400" cy="349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 am here.)</a:t>
            </a:r>
            <a:endParaRPr/>
          </a:p>
        </p:txBody>
      </p:sp>
      <p:cxnSp>
        <p:nvCxnSpPr>
          <p:cNvPr id="164" name="Google Shape;164;p28"/>
          <p:cNvCxnSpPr/>
          <p:nvPr/>
        </p:nvCxnSpPr>
        <p:spPr>
          <a:xfrm flipH="1" rot="10800000">
            <a:off x="1904825" y="2989400"/>
            <a:ext cx="272700" cy="794700"/>
          </a:xfrm>
          <a:prstGeom prst="straightConnector1">
            <a:avLst/>
          </a:prstGeom>
          <a:noFill/>
          <a:ln cap="flat" cmpd="sng" w="9525">
            <a:solidFill>
              <a:schemeClr val="dk2"/>
            </a:solidFill>
            <a:prstDash val="solid"/>
            <a:round/>
            <a:headEnd len="med" w="med" type="none"/>
            <a:tailEnd len="med" w="med" type="triangle"/>
          </a:ln>
        </p:spPr>
      </p:cxnSp>
      <p:sp>
        <p:nvSpPr>
          <p:cNvPr id="165" name="Google Shape;165;p28"/>
          <p:cNvSpPr txBox="1"/>
          <p:nvPr/>
        </p:nvSpPr>
        <p:spPr>
          <a:xfrm>
            <a:off x="1124775" y="3725425"/>
            <a:ext cx="1515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800"/>
              <a:t>We, together, are here.</a:t>
            </a:r>
            <a:endParaRPr b="1" i="1" sz="1800"/>
          </a:p>
        </p:txBody>
      </p:sp>
      <p:sp>
        <p:nvSpPr>
          <p:cNvPr id="166" name="Google Shape;166;p28"/>
          <p:cNvSpPr/>
          <p:nvPr/>
        </p:nvSpPr>
        <p:spPr>
          <a:xfrm>
            <a:off x="4538738" y="1998722"/>
            <a:ext cx="2199300" cy="831900"/>
          </a:xfrm>
          <a:prstGeom prst="chevron">
            <a:avLst>
              <a:gd fmla="val 50000" name="adj"/>
            </a:avLst>
          </a:prstGeom>
          <a:solidFill>
            <a:srgbClr val="9FC5E8"/>
          </a:solidFill>
          <a:ln cap="flat" cmpd="sng" w="19050">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Loading</a:t>
            </a:r>
            <a:endParaRPr/>
          </a:p>
        </p:txBody>
      </p:sp>
      <p:cxnSp>
        <p:nvCxnSpPr>
          <p:cNvPr id="167" name="Google Shape;167;p28"/>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168" name="Google Shape;168;p28"/>
          <p:cNvSpPr/>
          <p:nvPr/>
        </p:nvSpPr>
        <p:spPr>
          <a:xfrm>
            <a:off x="7863900" y="0"/>
            <a:ext cx="1280100" cy="2667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72" name="Shape 172"/>
        <p:cNvGrpSpPr/>
        <p:nvPr/>
      </p:nvGrpSpPr>
      <p:grpSpPr>
        <a:xfrm>
          <a:off x="0" y="0"/>
          <a:ext cx="0" cy="0"/>
          <a:chOff x="0" y="0"/>
          <a:chExt cx="0" cy="0"/>
        </a:xfrm>
      </p:grpSpPr>
      <p:pic>
        <p:nvPicPr>
          <p:cNvPr id="173" name="Google Shape;173;p29"/>
          <p:cNvPicPr preferRelativeResize="0"/>
          <p:nvPr/>
        </p:nvPicPr>
        <p:blipFill>
          <a:blip r:embed="rId3">
            <a:alphaModFix/>
          </a:blip>
          <a:stretch>
            <a:fillRect/>
          </a:stretch>
        </p:blipFill>
        <p:spPr>
          <a:xfrm>
            <a:off x="4713900" y="1170125"/>
            <a:ext cx="4277700" cy="3036951"/>
          </a:xfrm>
          <a:prstGeom prst="rect">
            <a:avLst/>
          </a:prstGeom>
          <a:noFill/>
          <a:ln>
            <a:noFill/>
          </a:ln>
        </p:spPr>
      </p:pic>
      <p:sp>
        <p:nvSpPr>
          <p:cNvPr id="174" name="Google Shape;174;p29"/>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Anatomy of an ELT API Interaction</a:t>
            </a:r>
            <a:endParaRPr/>
          </a:p>
        </p:txBody>
      </p:sp>
      <p:sp>
        <p:nvSpPr>
          <p:cNvPr id="175" name="Google Shape;175;p29"/>
          <p:cNvSpPr txBox="1"/>
          <p:nvPr>
            <p:ph idx="1" type="body"/>
          </p:nvPr>
        </p:nvSpPr>
        <p:spPr>
          <a:xfrm>
            <a:off x="464100" y="1838275"/>
            <a:ext cx="4539600" cy="19821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lang="en" sz="3000"/>
              <a:t>ALL the data</a:t>
            </a:r>
            <a:endParaRPr sz="3000"/>
          </a:p>
          <a:p>
            <a:pPr indent="-419100" lvl="0" marL="457200" rtl="0" algn="l">
              <a:spcBef>
                <a:spcPts val="0"/>
              </a:spcBef>
              <a:spcAft>
                <a:spcPts val="0"/>
              </a:spcAft>
              <a:buSzPts val="3000"/>
              <a:buChar char="➢"/>
            </a:pPr>
            <a:r>
              <a:rPr lang="en" sz="3000"/>
              <a:t>Reliably</a:t>
            </a:r>
            <a:endParaRPr sz="3000"/>
          </a:p>
          <a:p>
            <a:pPr indent="-419100" lvl="0" marL="457200" rtl="0" algn="l">
              <a:spcBef>
                <a:spcPts val="0"/>
              </a:spcBef>
              <a:spcAft>
                <a:spcPts val="0"/>
              </a:spcAft>
              <a:buSzPts val="3000"/>
              <a:buChar char="➢"/>
            </a:pPr>
            <a:r>
              <a:rPr lang="en" sz="3000"/>
              <a:t>Efficiently</a:t>
            </a:r>
            <a:endParaRPr sz="3000"/>
          </a:p>
        </p:txBody>
      </p:sp>
      <p:cxnSp>
        <p:nvCxnSpPr>
          <p:cNvPr id="176" name="Google Shape;176;p29"/>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177" name="Google Shape;177;p29"/>
          <p:cNvSpPr/>
          <p:nvPr/>
        </p:nvSpPr>
        <p:spPr>
          <a:xfrm>
            <a:off x="7863900" y="0"/>
            <a:ext cx="1280100" cy="2667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0"/>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a:t>
            </a:r>
            <a:r>
              <a:rPr lang="en"/>
              <a:t> – CodeMash Attendees</a:t>
            </a:r>
            <a:endParaRPr/>
          </a:p>
        </p:txBody>
      </p:sp>
      <p:cxnSp>
        <p:nvCxnSpPr>
          <p:cNvPr id="183" name="Google Shape;183;p30"/>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graphicFrame>
        <p:nvGraphicFramePr>
          <p:cNvPr id="184" name="Google Shape;184;p30"/>
          <p:cNvGraphicFramePr/>
          <p:nvPr/>
        </p:nvGraphicFramePr>
        <p:xfrm>
          <a:off x="825375" y="1589700"/>
          <a:ext cx="3000000" cy="3000000"/>
        </p:xfrm>
        <a:graphic>
          <a:graphicData uri="http://schemas.openxmlformats.org/drawingml/2006/table">
            <a:tbl>
              <a:tblPr>
                <a:noFill/>
                <a:tableStyleId>{FFBB544C-04CF-48B0-B71B-582B04593C02}</a:tableStyleId>
              </a:tblPr>
              <a:tblGrid>
                <a:gridCol w="1320100"/>
                <a:gridCol w="2302775"/>
                <a:gridCol w="1301775"/>
              </a:tblGrid>
              <a:tr h="488525">
                <a:tc>
                  <a:txBody>
                    <a:bodyPr/>
                    <a:lstStyle/>
                    <a:p>
                      <a:pPr indent="0" lvl="0" marL="0" rtl="0" algn="ctr">
                        <a:spcBef>
                          <a:spcPts val="0"/>
                        </a:spcBef>
                        <a:spcAft>
                          <a:spcPts val="0"/>
                        </a:spcAft>
                        <a:buNone/>
                      </a:pPr>
                      <a:r>
                        <a:rPr b="1" lang="en" sz="1800">
                          <a:latin typeface="Roboto Mono"/>
                          <a:ea typeface="Roboto Mono"/>
                          <a:cs typeface="Roboto Mono"/>
                          <a:sym typeface="Roboto Mono"/>
                        </a:rPr>
                        <a:t>id</a:t>
                      </a:r>
                      <a:endParaRPr b="1" sz="1800">
                        <a:latin typeface="Roboto Mono"/>
                        <a:ea typeface="Roboto Mono"/>
                        <a:cs typeface="Roboto Mono"/>
                        <a:sym typeface="Roboto Mono"/>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9900"/>
                    </a:solidFill>
                  </a:tcPr>
                </a:tc>
                <a:tc>
                  <a:txBody>
                    <a:bodyPr/>
                    <a:lstStyle/>
                    <a:p>
                      <a:pPr indent="0" lvl="0" marL="0" marR="0" rtl="0" algn="ctr">
                        <a:lnSpc>
                          <a:spcPct val="100000"/>
                        </a:lnSpc>
                        <a:spcBef>
                          <a:spcPts val="0"/>
                        </a:spcBef>
                        <a:spcAft>
                          <a:spcPts val="0"/>
                        </a:spcAft>
                        <a:buNone/>
                      </a:pPr>
                      <a:r>
                        <a:rPr b="1" lang="en" sz="1800">
                          <a:solidFill>
                            <a:schemeClr val="dk1"/>
                          </a:solidFill>
                          <a:latin typeface="Roboto Mono"/>
                          <a:ea typeface="Roboto Mono"/>
                          <a:cs typeface="Roboto Mono"/>
                          <a:sym typeface="Roboto Mono"/>
                        </a:rPr>
                        <a:t>name</a:t>
                      </a:r>
                      <a:endParaRPr b="1" sz="1800">
                        <a:latin typeface="Roboto Mono"/>
                        <a:ea typeface="Roboto Mono"/>
                        <a:cs typeface="Roboto Mono"/>
                        <a:sym typeface="Roboto Mono"/>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00"/>
                    </a:solidFill>
                  </a:tcPr>
                </a:tc>
                <a:tc>
                  <a:txBody>
                    <a:bodyPr/>
                    <a:lstStyle/>
                    <a:p>
                      <a:pPr indent="0" lvl="0" marL="0" marR="0" rtl="0" algn="ctr">
                        <a:lnSpc>
                          <a:spcPct val="100000"/>
                        </a:lnSpc>
                        <a:spcBef>
                          <a:spcPts val="0"/>
                        </a:spcBef>
                        <a:spcAft>
                          <a:spcPts val="0"/>
                        </a:spcAft>
                        <a:buNone/>
                      </a:pPr>
                      <a:r>
                        <a:rPr b="1" lang="en" sz="1800">
                          <a:latin typeface="Roboto Mono"/>
                          <a:ea typeface="Roboto Mono"/>
                          <a:cs typeface="Roboto Mono"/>
                          <a:sym typeface="Roboto Mono"/>
                        </a:rPr>
                        <a:t>ctf_rank</a:t>
                      </a:r>
                      <a:endParaRPr b="1" sz="1800">
                        <a:latin typeface="Roboto Mono"/>
                        <a:ea typeface="Roboto Mono"/>
                        <a:cs typeface="Roboto Mono"/>
                        <a:sym typeface="Roboto Mono"/>
                      </a:endParaRPr>
                    </a:p>
                  </a:txBody>
                  <a:tcPr marT="91425" marB="91425" marR="91425" marL="91425" anchor="ctr">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6D9EEB"/>
                    </a:solidFill>
                  </a:tcPr>
                </a:tc>
              </a:tr>
              <a:tr h="548600">
                <a:tc>
                  <a:txBody>
                    <a:bodyPr/>
                    <a:lstStyle/>
                    <a:p>
                      <a:pPr indent="0" lvl="0" marL="0" rtl="0" algn="l">
                        <a:spcBef>
                          <a:spcPts val="0"/>
                        </a:spcBef>
                        <a:spcAft>
                          <a:spcPts val="0"/>
                        </a:spcAft>
                        <a:buClr>
                          <a:schemeClr val="dk1"/>
                        </a:buClr>
                        <a:buSzPts val="1100"/>
                        <a:buFont typeface="Arial"/>
                        <a:buNone/>
                      </a:pPr>
                      <a:r>
                        <a:rPr b="1" lang="en" sz="1800">
                          <a:solidFill>
                            <a:schemeClr val="dk1"/>
                          </a:solidFill>
                          <a:latin typeface="Roboto Mono"/>
                          <a:ea typeface="Roboto Mono"/>
                          <a:cs typeface="Roboto Mono"/>
                          <a:sym typeface="Roboto Mono"/>
                        </a:rPr>
                        <a:t>be57ca75</a:t>
                      </a:r>
                      <a:endParaRPr b="1" sz="18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None/>
                      </a:pPr>
                      <a:r>
                        <a:rPr b="1" lang="en" sz="1800">
                          <a:solidFill>
                            <a:schemeClr val="dk1"/>
                          </a:solidFill>
                          <a:latin typeface="Roboto Mono"/>
                          <a:ea typeface="Roboto Mono"/>
                          <a:cs typeface="Roboto Mono"/>
                          <a:sym typeface="Roboto Mono"/>
                        </a:rPr>
                        <a:t>Alister Pawson</a:t>
                      </a:r>
                      <a:endParaRPr b="1" sz="1800">
                        <a:solidFill>
                          <a:schemeClr val="dk1"/>
                        </a:solidFill>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None/>
                      </a:pPr>
                      <a:r>
                        <a:rPr b="1" lang="en" sz="1800">
                          <a:latin typeface="Roboto Mono"/>
                          <a:ea typeface="Roboto Mono"/>
                          <a:cs typeface="Roboto Mono"/>
                          <a:sym typeface="Roboto Mono"/>
                        </a:rPr>
                        <a:t>3</a:t>
                      </a:r>
                      <a:endParaRPr b="1" sz="18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FF"/>
                    </a:solidFill>
                  </a:tcPr>
                </a:tc>
              </a:tr>
              <a:tr h="548600">
                <a:tc>
                  <a:txBody>
                    <a:bodyPr/>
                    <a:lstStyle/>
                    <a:p>
                      <a:pPr indent="0" lvl="0" marL="0" rtl="0" algn="l">
                        <a:spcBef>
                          <a:spcPts val="0"/>
                        </a:spcBef>
                        <a:spcAft>
                          <a:spcPts val="0"/>
                        </a:spcAft>
                        <a:buClr>
                          <a:schemeClr val="dk1"/>
                        </a:buClr>
                        <a:buSzPts val="1100"/>
                        <a:buFont typeface="Arial"/>
                        <a:buNone/>
                      </a:pPr>
                      <a:r>
                        <a:rPr b="1" lang="en" sz="1800">
                          <a:solidFill>
                            <a:schemeClr val="dk1"/>
                          </a:solidFill>
                          <a:latin typeface="Roboto Mono"/>
                          <a:ea typeface="Roboto Mono"/>
                          <a:cs typeface="Roboto Mono"/>
                          <a:sym typeface="Roboto Mono"/>
                        </a:rPr>
                        <a:t>da7acafe</a:t>
                      </a:r>
                      <a:endParaRPr b="1" sz="18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None/>
                      </a:pPr>
                      <a:r>
                        <a:rPr b="1" lang="en" sz="1800">
                          <a:solidFill>
                            <a:schemeClr val="dk1"/>
                          </a:solidFill>
                          <a:latin typeface="Roboto Mono"/>
                          <a:ea typeface="Roboto Mono"/>
                          <a:cs typeface="Roboto Mono"/>
                          <a:sym typeface="Roboto Mono"/>
                        </a:rPr>
                        <a:t>Sam Wisen</a:t>
                      </a:r>
                      <a:endParaRPr b="1" sz="1800">
                        <a:solidFill>
                          <a:schemeClr val="dk1"/>
                        </a:solidFill>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None/>
                      </a:pPr>
                      <a:r>
                        <a:rPr b="1" lang="en" sz="1800">
                          <a:latin typeface="Roboto Mono"/>
                          <a:ea typeface="Roboto Mono"/>
                          <a:cs typeface="Roboto Mono"/>
                          <a:sym typeface="Roboto Mono"/>
                        </a:rPr>
                        <a:t>1</a:t>
                      </a:r>
                      <a:endParaRPr b="1" sz="18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FF"/>
                    </a:solidFill>
                  </a:tcPr>
                </a:tc>
              </a:tr>
              <a:tr h="548600">
                <a:tc>
                  <a:txBody>
                    <a:bodyPr/>
                    <a:lstStyle/>
                    <a:p>
                      <a:pPr indent="0" lvl="0" marL="0" rtl="0" algn="l">
                        <a:spcBef>
                          <a:spcPts val="0"/>
                        </a:spcBef>
                        <a:spcAft>
                          <a:spcPts val="0"/>
                        </a:spcAft>
                        <a:buNone/>
                      </a:pPr>
                      <a:r>
                        <a:rPr b="1" lang="en" sz="1800">
                          <a:solidFill>
                            <a:schemeClr val="dk1"/>
                          </a:solidFill>
                          <a:latin typeface="Roboto Mono"/>
                          <a:ea typeface="Roboto Mono"/>
                          <a:cs typeface="Roboto Mono"/>
                          <a:sym typeface="Roboto Mono"/>
                        </a:rPr>
                        <a:t>feedaca7</a:t>
                      </a:r>
                      <a:endParaRPr b="1" sz="18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None/>
                      </a:pPr>
                      <a:r>
                        <a:rPr b="1" lang="en" sz="1800">
                          <a:solidFill>
                            <a:schemeClr val="dk1"/>
                          </a:solidFill>
                          <a:latin typeface="Roboto Mono"/>
                          <a:ea typeface="Roboto Mono"/>
                          <a:cs typeface="Roboto Mono"/>
                          <a:sym typeface="Roboto Mono"/>
                        </a:rPr>
                        <a:t>Jordan Sanovich</a:t>
                      </a:r>
                      <a:endParaRPr b="1" sz="1800">
                        <a:solidFill>
                          <a:schemeClr val="dk1"/>
                        </a:solidFill>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None/>
                      </a:pPr>
                      <a:r>
                        <a:rPr b="1" lang="en" sz="1800">
                          <a:latin typeface="Roboto Mono"/>
                          <a:ea typeface="Roboto Mono"/>
                          <a:cs typeface="Roboto Mono"/>
                          <a:sym typeface="Roboto Mono"/>
                        </a:rPr>
                        <a:t>2</a:t>
                      </a:r>
                      <a:endParaRPr b="1" sz="18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FF"/>
                    </a:solidFill>
                  </a:tcPr>
                </a:tc>
              </a:tr>
            </a:tbl>
          </a:graphicData>
        </a:graphic>
      </p:graphicFrame>
      <p:sp>
        <p:nvSpPr>
          <p:cNvPr id="185" name="Google Shape;185;p30"/>
          <p:cNvSpPr txBox="1"/>
          <p:nvPr/>
        </p:nvSpPr>
        <p:spPr>
          <a:xfrm>
            <a:off x="4406275" y="4356250"/>
            <a:ext cx="4518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How can we get ALL this data?</a:t>
            </a:r>
            <a:endParaRPr sz="2400"/>
          </a:p>
        </p:txBody>
      </p:sp>
      <p:sp>
        <p:nvSpPr>
          <p:cNvPr id="186" name="Google Shape;186;p30"/>
          <p:cNvSpPr/>
          <p:nvPr/>
        </p:nvSpPr>
        <p:spPr>
          <a:xfrm>
            <a:off x="7863900" y="0"/>
            <a:ext cx="1280100" cy="2667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pic>
        <p:nvPicPr>
          <p:cNvPr id="191" name="Google Shape;191;p31"/>
          <p:cNvPicPr preferRelativeResize="0"/>
          <p:nvPr/>
        </p:nvPicPr>
        <p:blipFill rotWithShape="1">
          <a:blip r:embed="rId3">
            <a:alphaModFix/>
          </a:blip>
          <a:srcRect b="19074" l="0" r="20942" t="0"/>
          <a:stretch/>
        </p:blipFill>
        <p:spPr>
          <a:xfrm>
            <a:off x="0" y="-70900"/>
            <a:ext cx="9144001" cy="5278751"/>
          </a:xfrm>
          <a:prstGeom prst="rect">
            <a:avLst/>
          </a:prstGeom>
          <a:noFill/>
          <a:ln>
            <a:noFill/>
          </a:ln>
        </p:spPr>
      </p:pic>
      <p:pic>
        <p:nvPicPr>
          <p:cNvPr id="192" name="Google Shape;192;p31"/>
          <p:cNvPicPr preferRelativeResize="0"/>
          <p:nvPr/>
        </p:nvPicPr>
        <p:blipFill rotWithShape="1">
          <a:blip r:embed="rId4">
            <a:alphaModFix/>
          </a:blip>
          <a:srcRect b="0" l="457" r="0" t="10055"/>
          <a:stretch/>
        </p:blipFill>
        <p:spPr>
          <a:xfrm>
            <a:off x="0" y="-70900"/>
            <a:ext cx="8702451" cy="4865024"/>
          </a:xfrm>
          <a:prstGeom prst="rect">
            <a:avLst/>
          </a:prstGeom>
          <a:noFill/>
          <a:ln>
            <a:noFill/>
          </a:ln>
        </p:spPr>
      </p:pic>
      <p:sp>
        <p:nvSpPr>
          <p:cNvPr id="193" name="Google Shape;193;p31"/>
          <p:cNvSpPr/>
          <p:nvPr/>
        </p:nvSpPr>
        <p:spPr>
          <a:xfrm>
            <a:off x="5209050" y="2058163"/>
            <a:ext cx="513300" cy="606900"/>
          </a:xfrm>
          <a:prstGeom prst="rect">
            <a:avLst/>
          </a:prstGeom>
          <a:solidFill>
            <a:srgbClr val="3030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66" name="Shape 66"/>
        <p:cNvGrpSpPr/>
        <p:nvPr/>
      </p:nvGrpSpPr>
      <p:grpSpPr>
        <a:xfrm>
          <a:off x="0" y="0"/>
          <a:ext cx="0" cy="0"/>
          <a:chOff x="0" y="0"/>
          <a:chExt cx="0" cy="0"/>
        </a:xfrm>
      </p:grpSpPr>
      <p:sp>
        <p:nvSpPr>
          <p:cNvPr id="67" name="Google Shape;67;p1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Backstory</a:t>
            </a:r>
            <a:endParaRPr>
              <a:solidFill>
                <a:srgbClr val="FFFFFF"/>
              </a:solidFill>
            </a:endParaRPr>
          </a:p>
        </p:txBody>
      </p:sp>
      <p:sp>
        <p:nvSpPr>
          <p:cNvPr id="68" name="Google Shape;68;p14"/>
          <p:cNvSpPr txBox="1"/>
          <p:nvPr/>
        </p:nvSpPr>
        <p:spPr>
          <a:xfrm>
            <a:off x="3132000" y="3072625"/>
            <a:ext cx="2880000" cy="84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rPr>
              <a:t>Data is complicated</a:t>
            </a:r>
            <a:endParaRPr sz="24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97" name="Shape 197"/>
        <p:cNvGrpSpPr/>
        <p:nvPr/>
      </p:nvGrpSpPr>
      <p:grpSpPr>
        <a:xfrm>
          <a:off x="0" y="0"/>
          <a:ext cx="0" cy="0"/>
          <a:chOff x="0" y="0"/>
          <a:chExt cx="0" cy="0"/>
        </a:xfrm>
      </p:grpSpPr>
      <p:sp>
        <p:nvSpPr>
          <p:cNvPr id="198" name="Google Shape;198;p32"/>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Remember...</a:t>
            </a:r>
            <a:endParaRPr/>
          </a:p>
        </p:txBody>
      </p:sp>
      <p:pic>
        <p:nvPicPr>
          <p:cNvPr id="199" name="Google Shape;199;p32"/>
          <p:cNvPicPr preferRelativeResize="0"/>
          <p:nvPr/>
        </p:nvPicPr>
        <p:blipFill>
          <a:blip r:embed="rId3">
            <a:alphaModFix/>
          </a:blip>
          <a:stretch>
            <a:fillRect/>
          </a:stretch>
        </p:blipFill>
        <p:spPr>
          <a:xfrm>
            <a:off x="2014850" y="821150"/>
            <a:ext cx="4943249" cy="3953000"/>
          </a:xfrm>
          <a:prstGeom prst="rect">
            <a:avLst/>
          </a:prstGeom>
          <a:noFill/>
          <a:ln>
            <a:noFill/>
          </a:ln>
        </p:spPr>
      </p:pic>
      <p:sp>
        <p:nvSpPr>
          <p:cNvPr id="200" name="Google Shape;200;p32"/>
          <p:cNvSpPr txBox="1"/>
          <p:nvPr/>
        </p:nvSpPr>
        <p:spPr>
          <a:xfrm>
            <a:off x="4116900" y="4341525"/>
            <a:ext cx="476100" cy="3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rPr>
              <a:t>not</a:t>
            </a:r>
            <a:endParaRPr>
              <a:solidFill>
                <a:srgbClr val="FF0000"/>
              </a:solidFill>
            </a:endParaRPr>
          </a:p>
        </p:txBody>
      </p:sp>
      <p:sp>
        <p:nvSpPr>
          <p:cNvPr id="201" name="Google Shape;201;p32"/>
          <p:cNvSpPr txBox="1"/>
          <p:nvPr/>
        </p:nvSpPr>
        <p:spPr>
          <a:xfrm>
            <a:off x="4182311" y="4257525"/>
            <a:ext cx="270600" cy="39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00"/>
                </a:solidFill>
              </a:rPr>
              <a:t>^</a:t>
            </a:r>
            <a:endParaRPr>
              <a:solidFill>
                <a:srgbClr val="FF0000"/>
              </a:solidFill>
            </a:endParaRPr>
          </a:p>
        </p:txBody>
      </p:sp>
      <p:sp>
        <p:nvSpPr>
          <p:cNvPr id="202" name="Google Shape;202;p32"/>
          <p:cNvSpPr/>
          <p:nvPr/>
        </p:nvSpPr>
        <p:spPr>
          <a:xfrm>
            <a:off x="7863900" y="0"/>
            <a:ext cx="1280100" cy="2667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3"/>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 – CodeMash Attendees</a:t>
            </a:r>
            <a:endParaRPr/>
          </a:p>
        </p:txBody>
      </p:sp>
      <p:cxnSp>
        <p:nvCxnSpPr>
          <p:cNvPr id="208" name="Google Shape;208;p33"/>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graphicFrame>
        <p:nvGraphicFramePr>
          <p:cNvPr id="209" name="Google Shape;209;p33"/>
          <p:cNvGraphicFramePr/>
          <p:nvPr/>
        </p:nvGraphicFramePr>
        <p:xfrm>
          <a:off x="1393300" y="1609925"/>
          <a:ext cx="3000000" cy="3000000"/>
        </p:xfrm>
        <a:graphic>
          <a:graphicData uri="http://schemas.openxmlformats.org/drawingml/2006/table">
            <a:tbl>
              <a:tblPr>
                <a:noFill/>
                <a:tableStyleId>{FFBB544C-04CF-48B0-B71B-582B04593C02}</a:tableStyleId>
              </a:tblPr>
              <a:tblGrid>
                <a:gridCol w="2805300"/>
                <a:gridCol w="3552100"/>
              </a:tblGrid>
              <a:tr h="488525">
                <a:tc>
                  <a:txBody>
                    <a:bodyPr/>
                    <a:lstStyle/>
                    <a:p>
                      <a:pPr indent="0" lvl="0" marL="0" rtl="0" algn="l">
                        <a:spcBef>
                          <a:spcPts val="0"/>
                        </a:spcBef>
                        <a:spcAft>
                          <a:spcPts val="0"/>
                        </a:spcAft>
                        <a:buNone/>
                      </a:pPr>
                      <a:r>
                        <a:rPr b="1" lang="en" sz="2400">
                          <a:latin typeface="Roboto Mono"/>
                          <a:ea typeface="Roboto Mono"/>
                          <a:cs typeface="Roboto Mono"/>
                          <a:sym typeface="Roboto Mono"/>
                        </a:rPr>
                        <a:t>id</a:t>
                      </a:r>
                      <a:endParaRPr b="1" sz="24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2400">
                          <a:latin typeface="Roboto Mono"/>
                          <a:ea typeface="Roboto Mono"/>
                          <a:cs typeface="Roboto Mono"/>
                          <a:sym typeface="Roboto Mono"/>
                        </a:rPr>
                        <a:t>uniqueidentifier</a:t>
                      </a:r>
                      <a:endParaRPr sz="24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9900"/>
                    </a:solidFill>
                  </a:tcPr>
                </a:tc>
              </a:tr>
              <a:tr h="488525">
                <a:tc>
                  <a:txBody>
                    <a:bodyPr/>
                    <a:lstStyle/>
                    <a:p>
                      <a:pPr indent="0" lvl="0" marL="0" rtl="0" algn="l">
                        <a:spcBef>
                          <a:spcPts val="0"/>
                        </a:spcBef>
                        <a:spcAft>
                          <a:spcPts val="0"/>
                        </a:spcAft>
                        <a:buNone/>
                      </a:pPr>
                      <a:r>
                        <a:rPr b="1" lang="en" sz="2400">
                          <a:latin typeface="Roboto Mono"/>
                          <a:ea typeface="Roboto Mono"/>
                          <a:cs typeface="Roboto Mono"/>
                          <a:sym typeface="Roboto Mono"/>
                        </a:rPr>
                        <a:t>name</a:t>
                      </a:r>
                      <a:endParaRPr b="1" sz="24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2400">
                          <a:latin typeface="Roboto Mono"/>
                          <a:ea typeface="Roboto Mono"/>
                          <a:cs typeface="Roboto Mono"/>
                          <a:sym typeface="Roboto Mono"/>
                        </a:rPr>
                        <a:t>varchar(255)</a:t>
                      </a:r>
                      <a:endParaRPr sz="24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FFF00"/>
                    </a:solidFill>
                  </a:tcPr>
                </a:tc>
              </a:tr>
              <a:tr h="488525">
                <a:tc>
                  <a:txBody>
                    <a:bodyPr/>
                    <a:lstStyle/>
                    <a:p>
                      <a:pPr indent="0" lvl="0" marL="0" rtl="0" algn="l">
                        <a:spcBef>
                          <a:spcPts val="0"/>
                        </a:spcBef>
                        <a:spcAft>
                          <a:spcPts val="0"/>
                        </a:spcAft>
                        <a:buNone/>
                      </a:pPr>
                      <a:r>
                        <a:rPr b="1" lang="en" sz="2400">
                          <a:latin typeface="Roboto Mono"/>
                          <a:ea typeface="Roboto Mono"/>
                          <a:cs typeface="Roboto Mono"/>
                          <a:sym typeface="Roboto Mono"/>
                        </a:rPr>
                        <a:t>ctf_rank</a:t>
                      </a:r>
                      <a:endParaRPr b="1" sz="24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2400">
                          <a:latin typeface="Roboto Mono"/>
                          <a:ea typeface="Roboto Mono"/>
                          <a:cs typeface="Roboto Mono"/>
                          <a:sym typeface="Roboto Mono"/>
                        </a:rPr>
                        <a:t>byte</a:t>
                      </a:r>
                      <a:endParaRPr sz="24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6D9EEB"/>
                    </a:solidFill>
                  </a:tcPr>
                </a:tc>
              </a:tr>
              <a:tr h="488525">
                <a:tc>
                  <a:txBody>
                    <a:bodyPr/>
                    <a:lstStyle/>
                    <a:p>
                      <a:pPr indent="0" lvl="0" marL="0" rtl="0" algn="l">
                        <a:spcBef>
                          <a:spcPts val="0"/>
                        </a:spcBef>
                        <a:spcAft>
                          <a:spcPts val="0"/>
                        </a:spcAft>
                        <a:buNone/>
                      </a:pPr>
                      <a:r>
                        <a:rPr b="1" lang="en" sz="2400">
                          <a:latin typeface="Roboto Mono"/>
                          <a:ea typeface="Roboto Mono"/>
                          <a:cs typeface="Roboto Mono"/>
                          <a:sym typeface="Roboto Mono"/>
                        </a:rPr>
                        <a:t>registered_at</a:t>
                      </a:r>
                      <a:endParaRPr b="1" sz="24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2400">
                          <a:latin typeface="Roboto Mono"/>
                          <a:ea typeface="Roboto Mono"/>
                          <a:cs typeface="Roboto Mono"/>
                          <a:sym typeface="Roboto Mono"/>
                        </a:rPr>
                        <a:t>datetime</a:t>
                      </a:r>
                      <a:endParaRPr sz="24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6AA84F"/>
                    </a:solidFill>
                  </a:tcPr>
                </a:tc>
              </a:tr>
              <a:tr h="488525">
                <a:tc>
                  <a:txBody>
                    <a:bodyPr/>
                    <a:lstStyle/>
                    <a:p>
                      <a:pPr indent="0" lvl="0" marL="0" rtl="0" algn="l">
                        <a:spcBef>
                          <a:spcPts val="0"/>
                        </a:spcBef>
                        <a:spcAft>
                          <a:spcPts val="0"/>
                        </a:spcAft>
                        <a:buNone/>
                      </a:pPr>
                      <a:r>
                        <a:rPr b="1" lang="en" sz="2400">
                          <a:latin typeface="Roboto Mono"/>
                          <a:ea typeface="Roboto Mono"/>
                          <a:cs typeface="Roboto Mono"/>
                          <a:sym typeface="Roboto Mono"/>
                        </a:rPr>
                        <a:t>last_slept</a:t>
                      </a:r>
                      <a:endParaRPr b="1" sz="24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2400">
                          <a:latin typeface="Roboto Mono"/>
                          <a:ea typeface="Roboto Mono"/>
                          <a:cs typeface="Roboto Mono"/>
                          <a:sym typeface="Roboto Mono"/>
                        </a:rPr>
                        <a:t>datetime</a:t>
                      </a:r>
                      <a:endParaRPr sz="2400">
                        <a:latin typeface="Roboto Mono"/>
                        <a:ea typeface="Roboto Mono"/>
                        <a:cs typeface="Roboto Mono"/>
                        <a:sym typeface="Roboto Mono"/>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6AA84F"/>
                    </a:solidFill>
                  </a:tcPr>
                </a:tc>
              </a:tr>
            </a:tbl>
          </a:graphicData>
        </a:graphic>
      </p:graphicFrame>
      <p:sp>
        <p:nvSpPr>
          <p:cNvPr id="210" name="Google Shape;210;p33"/>
          <p:cNvSpPr/>
          <p:nvPr/>
        </p:nvSpPr>
        <p:spPr>
          <a:xfrm>
            <a:off x="7863900" y="0"/>
            <a:ext cx="1280100" cy="2667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pic>
        <p:nvPicPr>
          <p:cNvPr id="215" name="Google Shape;215;p34"/>
          <p:cNvPicPr preferRelativeResize="0"/>
          <p:nvPr/>
        </p:nvPicPr>
        <p:blipFill rotWithShape="1">
          <a:blip r:embed="rId3">
            <a:alphaModFix/>
          </a:blip>
          <a:srcRect b="4643" l="3021" r="16830" t="1538"/>
          <a:stretch/>
        </p:blipFill>
        <p:spPr>
          <a:xfrm>
            <a:off x="-15150" y="-60550"/>
            <a:ext cx="9159147" cy="5313799"/>
          </a:xfrm>
          <a:prstGeom prst="rect">
            <a:avLst/>
          </a:prstGeom>
          <a:noFill/>
          <a:ln>
            <a:noFill/>
          </a:ln>
        </p:spPr>
      </p:pic>
      <p:cxnSp>
        <p:nvCxnSpPr>
          <p:cNvPr id="216" name="Google Shape;216;p34"/>
          <p:cNvCxnSpPr/>
          <p:nvPr/>
        </p:nvCxnSpPr>
        <p:spPr>
          <a:xfrm>
            <a:off x="956653" y="2136907"/>
            <a:ext cx="1304400" cy="0"/>
          </a:xfrm>
          <a:prstGeom prst="straightConnector1">
            <a:avLst/>
          </a:prstGeom>
          <a:noFill/>
          <a:ln cap="flat" cmpd="sng" w="28575">
            <a:solidFill>
              <a:srgbClr val="999999"/>
            </a:solidFill>
            <a:prstDash val="solid"/>
            <a:round/>
            <a:headEnd len="med" w="med" type="none"/>
            <a:tailEnd len="med" w="med" type="none"/>
          </a:ln>
        </p:spPr>
      </p:cxnSp>
      <p:pic>
        <p:nvPicPr>
          <p:cNvPr id="217" name="Google Shape;217;p34"/>
          <p:cNvPicPr preferRelativeResize="0"/>
          <p:nvPr/>
        </p:nvPicPr>
        <p:blipFill rotWithShape="1">
          <a:blip r:embed="rId4">
            <a:alphaModFix/>
          </a:blip>
          <a:srcRect b="10478" l="3982" r="9445" t="3352"/>
          <a:stretch/>
        </p:blipFill>
        <p:spPr>
          <a:xfrm>
            <a:off x="-15150" y="-60550"/>
            <a:ext cx="9159150" cy="5204049"/>
          </a:xfrm>
          <a:prstGeom prst="rect">
            <a:avLst/>
          </a:prstGeom>
          <a:noFill/>
          <a:ln>
            <a:noFill/>
          </a:ln>
        </p:spPr>
      </p:pic>
      <p:pic>
        <p:nvPicPr>
          <p:cNvPr id="218" name="Google Shape;218;p34"/>
          <p:cNvPicPr preferRelativeResize="0"/>
          <p:nvPr/>
        </p:nvPicPr>
        <p:blipFill rotWithShape="1">
          <a:blip r:embed="rId5">
            <a:alphaModFix/>
          </a:blip>
          <a:srcRect b="0" l="4251" r="6985" t="0"/>
          <a:stretch/>
        </p:blipFill>
        <p:spPr>
          <a:xfrm>
            <a:off x="0" y="-11325"/>
            <a:ext cx="9059676" cy="54147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Lesson 1:</a:t>
            </a:r>
            <a:r>
              <a:rPr lang="en"/>
              <a:t> Shoot for</a:t>
            </a:r>
            <a:r>
              <a:rPr lang="en"/>
              <a:t> Database-like Interactions</a:t>
            </a:r>
            <a:endParaRPr/>
          </a:p>
        </p:txBody>
      </p:sp>
      <p:sp>
        <p:nvSpPr>
          <p:cNvPr id="224" name="Google Shape;224;p35"/>
          <p:cNvSpPr txBox="1"/>
          <p:nvPr>
            <p:ph idx="1" type="body"/>
          </p:nvPr>
        </p:nvSpPr>
        <p:spPr>
          <a:xfrm>
            <a:off x="517287" y="1226025"/>
            <a:ext cx="2404200" cy="1402200"/>
          </a:xfrm>
          <a:prstGeom prst="rect">
            <a:avLst/>
          </a:prstGeom>
          <a:solidFill>
            <a:srgbClr val="EFEFEF"/>
          </a:solid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400"/>
              <a:t>Field Selection</a:t>
            </a:r>
            <a:endParaRPr sz="2400"/>
          </a:p>
        </p:txBody>
      </p:sp>
      <p:pic>
        <p:nvPicPr>
          <p:cNvPr id="225" name="Google Shape;225;p35"/>
          <p:cNvPicPr preferRelativeResize="0"/>
          <p:nvPr/>
        </p:nvPicPr>
        <p:blipFill rotWithShape="1">
          <a:blip r:embed="rId3">
            <a:alphaModFix/>
          </a:blip>
          <a:srcRect b="16730" l="3021" r="16830" t="45229"/>
          <a:stretch/>
        </p:blipFill>
        <p:spPr>
          <a:xfrm>
            <a:off x="-7575" y="2988925"/>
            <a:ext cx="9159147" cy="2154576"/>
          </a:xfrm>
          <a:prstGeom prst="rect">
            <a:avLst/>
          </a:prstGeom>
          <a:noFill/>
          <a:ln>
            <a:noFill/>
          </a:ln>
        </p:spPr>
      </p:pic>
      <p:pic>
        <p:nvPicPr>
          <p:cNvPr id="226" name="Google Shape;226;p35"/>
          <p:cNvPicPr preferRelativeResize="0"/>
          <p:nvPr/>
        </p:nvPicPr>
        <p:blipFill rotWithShape="1">
          <a:blip r:embed="rId4">
            <a:alphaModFix/>
          </a:blip>
          <a:srcRect b="19996" l="3982" r="9445" t="44327"/>
          <a:stretch/>
        </p:blipFill>
        <p:spPr>
          <a:xfrm>
            <a:off x="-15150" y="2988925"/>
            <a:ext cx="9159150" cy="2154576"/>
          </a:xfrm>
          <a:prstGeom prst="rect">
            <a:avLst/>
          </a:prstGeom>
          <a:noFill/>
          <a:ln>
            <a:noFill/>
          </a:ln>
        </p:spPr>
      </p:pic>
      <p:sp>
        <p:nvSpPr>
          <p:cNvPr id="227" name="Google Shape;227;p35"/>
          <p:cNvSpPr txBox="1"/>
          <p:nvPr>
            <p:ph idx="1" type="body"/>
          </p:nvPr>
        </p:nvSpPr>
        <p:spPr>
          <a:xfrm>
            <a:off x="3385274" y="1226025"/>
            <a:ext cx="2404200" cy="1402200"/>
          </a:xfrm>
          <a:prstGeom prst="rect">
            <a:avLst/>
          </a:prstGeom>
          <a:solidFill>
            <a:srgbClr val="EFEFEF"/>
          </a:solid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400"/>
              <a:t>Resuming</a:t>
            </a:r>
            <a:endParaRPr sz="2400"/>
          </a:p>
        </p:txBody>
      </p:sp>
      <p:sp>
        <p:nvSpPr>
          <p:cNvPr id="228" name="Google Shape;228;p35"/>
          <p:cNvSpPr txBox="1"/>
          <p:nvPr>
            <p:ph idx="1" type="body"/>
          </p:nvPr>
        </p:nvSpPr>
        <p:spPr>
          <a:xfrm>
            <a:off x="6253262" y="1226025"/>
            <a:ext cx="2404200" cy="1402200"/>
          </a:xfrm>
          <a:prstGeom prst="rect">
            <a:avLst/>
          </a:prstGeom>
          <a:solidFill>
            <a:srgbClr val="EFEFEF"/>
          </a:solid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2400"/>
              <a:t>Sorting</a:t>
            </a:r>
            <a:endParaRPr sz="2400"/>
          </a:p>
        </p:txBody>
      </p:sp>
      <p:sp>
        <p:nvSpPr>
          <p:cNvPr id="229" name="Google Shape;229;p35"/>
          <p:cNvSpPr/>
          <p:nvPr/>
        </p:nvSpPr>
        <p:spPr>
          <a:xfrm>
            <a:off x="7863900" y="0"/>
            <a:ext cx="1280100" cy="2667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33" name="Shape 233"/>
        <p:cNvGrpSpPr/>
        <p:nvPr/>
      </p:nvGrpSpPr>
      <p:grpSpPr>
        <a:xfrm>
          <a:off x="0" y="0"/>
          <a:ext cx="0" cy="0"/>
          <a:chOff x="0" y="0"/>
          <a:chExt cx="0" cy="0"/>
        </a:xfrm>
      </p:grpSpPr>
      <p:sp>
        <p:nvSpPr>
          <p:cNvPr id="234" name="Google Shape;234;p36"/>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Lesson 1: In The Wild</a:t>
            </a:r>
            <a:endParaRPr/>
          </a:p>
        </p:txBody>
      </p:sp>
      <p:sp>
        <p:nvSpPr>
          <p:cNvPr id="235" name="Google Shape;235;p36"/>
          <p:cNvSpPr txBox="1"/>
          <p:nvPr/>
        </p:nvSpPr>
        <p:spPr>
          <a:xfrm>
            <a:off x="345650" y="2644625"/>
            <a:ext cx="5671500" cy="217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999999"/>
                </a:solidFill>
                <a:latin typeface="Roboto Mono"/>
                <a:ea typeface="Roboto Mono"/>
                <a:cs typeface="Roboto Mono"/>
                <a:sym typeface="Roboto Mono"/>
              </a:rPr>
              <a:t>GET</a:t>
            </a:r>
            <a:r>
              <a:rPr lang="en" sz="1800">
                <a:latin typeface="Roboto Mono"/>
                <a:ea typeface="Roboto Mono"/>
                <a:cs typeface="Roboto Mono"/>
                <a:sym typeface="Roboto Mono"/>
              </a:rPr>
              <a:t> </a:t>
            </a:r>
            <a:r>
              <a:rPr lang="en" sz="1800">
                <a:latin typeface="Roboto Mono"/>
                <a:ea typeface="Roboto Mono"/>
                <a:cs typeface="Roboto Mono"/>
                <a:sym typeface="Roboto Mono"/>
              </a:rPr>
              <a:t>/tickets?</a:t>
            </a:r>
            <a:endParaRPr sz="1800">
              <a:latin typeface="Roboto Mono"/>
              <a:ea typeface="Roboto Mono"/>
              <a:cs typeface="Roboto Mono"/>
              <a:sym typeface="Roboto Mono"/>
            </a:endParaRPr>
          </a:p>
          <a:p>
            <a:pPr indent="0" lvl="0" marL="0" rtl="0" algn="l">
              <a:spcBef>
                <a:spcPts val="0"/>
              </a:spcBef>
              <a:spcAft>
                <a:spcPts val="0"/>
              </a:spcAft>
              <a:buNone/>
            </a:pPr>
            <a:r>
              <a:rPr b="1" lang="en" sz="1800">
                <a:latin typeface="Roboto Mono"/>
                <a:ea typeface="Roboto Mono"/>
                <a:cs typeface="Roboto Mono"/>
                <a:sym typeface="Roboto Mono"/>
              </a:rPr>
              <a:t>updated_since</a:t>
            </a:r>
            <a:r>
              <a:rPr lang="en" sz="1800">
                <a:latin typeface="Roboto Mono"/>
                <a:ea typeface="Roboto Mono"/>
                <a:cs typeface="Roboto Mono"/>
                <a:sym typeface="Roboto Mono"/>
              </a:rPr>
              <a:t>=2019-01-08T07:00:00Z</a:t>
            </a:r>
            <a:endParaRPr sz="1800">
              <a:latin typeface="Roboto Mono"/>
              <a:ea typeface="Roboto Mono"/>
              <a:cs typeface="Roboto Mono"/>
              <a:sym typeface="Roboto Mono"/>
            </a:endParaRPr>
          </a:p>
          <a:p>
            <a:pPr indent="0" lvl="0" marL="0" rtl="0" algn="l">
              <a:spcBef>
                <a:spcPts val="0"/>
              </a:spcBef>
              <a:spcAft>
                <a:spcPts val="0"/>
              </a:spcAft>
              <a:buNone/>
            </a:pPr>
            <a:r>
              <a:rPr b="1" lang="en" sz="1800">
                <a:latin typeface="Roboto Mono"/>
                <a:ea typeface="Roboto Mono"/>
                <a:cs typeface="Roboto Mono"/>
                <a:sym typeface="Roboto Mono"/>
              </a:rPr>
              <a:t>order_by</a:t>
            </a:r>
            <a:r>
              <a:rPr lang="en" sz="1800">
                <a:latin typeface="Roboto Mono"/>
                <a:ea typeface="Roboto Mono"/>
                <a:cs typeface="Roboto Mono"/>
                <a:sym typeface="Roboto Mono"/>
              </a:rPr>
              <a:t>=updated</a:t>
            </a:r>
            <a:endParaRPr sz="1800">
              <a:latin typeface="Roboto Mono"/>
              <a:ea typeface="Roboto Mono"/>
              <a:cs typeface="Roboto Mono"/>
              <a:sym typeface="Roboto Mono"/>
            </a:endParaRPr>
          </a:p>
          <a:p>
            <a:pPr indent="0" lvl="0" marL="0" rtl="0" algn="l">
              <a:spcBef>
                <a:spcPts val="0"/>
              </a:spcBef>
              <a:spcAft>
                <a:spcPts val="0"/>
              </a:spcAft>
              <a:buNone/>
            </a:pPr>
            <a:r>
              <a:rPr b="1" lang="en" sz="1800">
                <a:latin typeface="Roboto Mono"/>
                <a:ea typeface="Roboto Mono"/>
                <a:cs typeface="Roboto Mono"/>
                <a:sym typeface="Roboto Mono"/>
              </a:rPr>
              <a:t>order_type</a:t>
            </a:r>
            <a:r>
              <a:rPr lang="en" sz="1800">
                <a:latin typeface="Roboto Mono"/>
                <a:ea typeface="Roboto Mono"/>
                <a:cs typeface="Roboto Mono"/>
                <a:sym typeface="Roboto Mono"/>
              </a:rPr>
              <a:t>=asc</a:t>
            </a:r>
            <a:endParaRPr sz="1800">
              <a:latin typeface="Roboto Mono"/>
              <a:ea typeface="Roboto Mono"/>
              <a:cs typeface="Roboto Mono"/>
              <a:sym typeface="Roboto Mono"/>
            </a:endParaRPr>
          </a:p>
          <a:p>
            <a:pPr indent="0" lvl="0" marL="0" rtl="0" algn="l">
              <a:spcBef>
                <a:spcPts val="0"/>
              </a:spcBef>
              <a:spcAft>
                <a:spcPts val="0"/>
              </a:spcAft>
              <a:buNone/>
            </a:pPr>
            <a:r>
              <a:rPr b="1" lang="en" sz="1800">
                <a:latin typeface="Roboto Mono"/>
                <a:ea typeface="Roboto Mono"/>
                <a:cs typeface="Roboto Mono"/>
                <a:sym typeface="Roboto Mono"/>
              </a:rPr>
              <a:t>include</a:t>
            </a:r>
            <a:r>
              <a:rPr lang="en" sz="1800">
                <a:latin typeface="Roboto Mono"/>
                <a:ea typeface="Roboto Mono"/>
                <a:cs typeface="Roboto Mono"/>
                <a:sym typeface="Roboto Mono"/>
              </a:rPr>
              <a:t>=time_to_resolution,assignee,tags</a:t>
            </a:r>
            <a:endParaRPr sz="1800">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800">
                <a:solidFill>
                  <a:srgbClr val="999999"/>
                </a:solidFill>
                <a:latin typeface="Roboto Mono"/>
                <a:ea typeface="Roboto Mono"/>
                <a:cs typeface="Roboto Mono"/>
                <a:sym typeface="Roboto Mono"/>
              </a:rPr>
              <a:t>HTTP/1.1</a:t>
            </a:r>
            <a:endParaRPr sz="1800">
              <a:solidFill>
                <a:srgbClr val="999999"/>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800">
                <a:latin typeface="Roboto Mono"/>
                <a:ea typeface="Roboto Mono"/>
                <a:cs typeface="Roboto Mono"/>
                <a:sym typeface="Roboto Mono"/>
              </a:rPr>
              <a:t>Host: agilely.io</a:t>
            </a:r>
            <a:endParaRPr sz="1800">
              <a:latin typeface="Roboto Mono"/>
              <a:ea typeface="Roboto Mono"/>
              <a:cs typeface="Roboto Mono"/>
              <a:sym typeface="Roboto Mono"/>
            </a:endParaRPr>
          </a:p>
          <a:p>
            <a:pPr indent="0" lvl="0" marL="0" rtl="0" algn="l">
              <a:spcBef>
                <a:spcPts val="0"/>
              </a:spcBef>
              <a:spcAft>
                <a:spcPts val="0"/>
              </a:spcAft>
              <a:buNone/>
            </a:pPr>
            <a:r>
              <a:t/>
            </a:r>
            <a:endParaRPr sz="1800">
              <a:latin typeface="Roboto Mono"/>
              <a:ea typeface="Roboto Mono"/>
              <a:cs typeface="Roboto Mono"/>
              <a:sym typeface="Roboto Mono"/>
            </a:endParaRPr>
          </a:p>
        </p:txBody>
      </p:sp>
      <p:cxnSp>
        <p:nvCxnSpPr>
          <p:cNvPr id="236" name="Google Shape;236;p36"/>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pic>
        <p:nvPicPr>
          <p:cNvPr id="237" name="Google Shape;237;p36"/>
          <p:cNvPicPr preferRelativeResize="0"/>
          <p:nvPr/>
        </p:nvPicPr>
        <p:blipFill>
          <a:blip r:embed="rId3">
            <a:alphaModFix/>
          </a:blip>
          <a:stretch>
            <a:fillRect/>
          </a:stretch>
        </p:blipFill>
        <p:spPr>
          <a:xfrm>
            <a:off x="6183825" y="1181375"/>
            <a:ext cx="2732049" cy="3642752"/>
          </a:xfrm>
          <a:prstGeom prst="rect">
            <a:avLst/>
          </a:prstGeom>
          <a:noFill/>
          <a:ln>
            <a:noFill/>
          </a:ln>
        </p:spPr>
      </p:pic>
      <p:sp>
        <p:nvSpPr>
          <p:cNvPr id="238" name="Google Shape;238;p36"/>
          <p:cNvSpPr txBox="1"/>
          <p:nvPr/>
        </p:nvSpPr>
        <p:spPr>
          <a:xfrm>
            <a:off x="345650" y="1493825"/>
            <a:ext cx="5671500" cy="74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oboto Mono"/>
                <a:ea typeface="Roboto Mono"/>
                <a:cs typeface="Roboto Mono"/>
                <a:sym typeface="Roboto Mono"/>
              </a:rPr>
              <a:t>xql_filter = </a:t>
            </a:r>
            <a:r>
              <a:rPr lang="en" sz="1800">
                <a:latin typeface="Roboto Mono"/>
                <a:ea typeface="Roboto Mono"/>
                <a:cs typeface="Roboto Mono"/>
                <a:sym typeface="Roboto Mono"/>
              </a:rPr>
              <a:t>"updated &gt;= '%s' order by updated asc" % </a:t>
            </a:r>
            <a:r>
              <a:rPr lang="en" sz="1800">
                <a:solidFill>
                  <a:schemeClr val="dk1"/>
                </a:solidFill>
                <a:latin typeface="Roboto Mono"/>
                <a:ea typeface="Roboto Mono"/>
                <a:cs typeface="Roboto Mono"/>
                <a:sym typeface="Roboto Mono"/>
              </a:rPr>
              <a:t>"2019-01-08T07:00:00Z"</a:t>
            </a:r>
            <a:endParaRPr sz="1800">
              <a:latin typeface="Roboto Mono"/>
              <a:ea typeface="Roboto Mono"/>
              <a:cs typeface="Roboto Mono"/>
              <a:sym typeface="Roboto Mono"/>
            </a:endParaRPr>
          </a:p>
        </p:txBody>
      </p:sp>
      <p:sp>
        <p:nvSpPr>
          <p:cNvPr id="239" name="Google Shape;239;p36"/>
          <p:cNvSpPr/>
          <p:nvPr/>
        </p:nvSpPr>
        <p:spPr>
          <a:xfrm>
            <a:off x="7863900" y="0"/>
            <a:ext cx="1280100" cy="2667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43" name="Shape 243"/>
        <p:cNvGrpSpPr/>
        <p:nvPr/>
      </p:nvGrpSpPr>
      <p:grpSpPr>
        <a:xfrm>
          <a:off x="0" y="0"/>
          <a:ext cx="0" cy="0"/>
          <a:chOff x="0" y="0"/>
          <a:chExt cx="0" cy="0"/>
        </a:xfrm>
      </p:grpSpPr>
      <p:sp>
        <p:nvSpPr>
          <p:cNvPr id="244" name="Google Shape;244;p3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Lesson 2 in Data Modeling</a:t>
            </a:r>
            <a:endParaRPr>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48" name="Shape 248"/>
        <p:cNvGrpSpPr/>
        <p:nvPr/>
      </p:nvGrpSpPr>
      <p:grpSpPr>
        <a:xfrm>
          <a:off x="0" y="0"/>
          <a:ext cx="0" cy="0"/>
          <a:chOff x="0" y="0"/>
          <a:chExt cx="0" cy="0"/>
        </a:xfrm>
      </p:grpSpPr>
      <p:sp>
        <p:nvSpPr>
          <p:cNvPr id="249" name="Google Shape;249;p38"/>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Anatomy of an ELT Data Model</a:t>
            </a:r>
            <a:endParaRPr/>
          </a:p>
        </p:txBody>
      </p:sp>
      <p:cxnSp>
        <p:nvCxnSpPr>
          <p:cNvPr id="250" name="Google Shape;250;p38"/>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251" name="Google Shape;251;p38"/>
          <p:cNvSpPr/>
          <p:nvPr/>
        </p:nvSpPr>
        <p:spPr>
          <a:xfrm>
            <a:off x="974588" y="1711050"/>
            <a:ext cx="2051700" cy="94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t>CodeMash</a:t>
            </a:r>
            <a:endParaRPr sz="1800"/>
          </a:p>
          <a:p>
            <a:pPr indent="0" lvl="0" marL="0" rtl="0" algn="ctr">
              <a:spcBef>
                <a:spcPts val="0"/>
              </a:spcBef>
              <a:spcAft>
                <a:spcPts val="0"/>
              </a:spcAft>
              <a:buNone/>
            </a:pPr>
            <a:r>
              <a:rPr lang="en" sz="1800"/>
              <a:t>.Attendee</a:t>
            </a:r>
            <a:endParaRPr sz="1800"/>
          </a:p>
        </p:txBody>
      </p:sp>
      <p:sp>
        <p:nvSpPr>
          <p:cNvPr id="252" name="Google Shape;252;p38"/>
          <p:cNvSpPr/>
          <p:nvPr/>
        </p:nvSpPr>
        <p:spPr>
          <a:xfrm>
            <a:off x="974638" y="3354975"/>
            <a:ext cx="2051700" cy="94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t>KidzMash</a:t>
            </a:r>
            <a:endParaRPr sz="1800"/>
          </a:p>
          <a:p>
            <a:pPr indent="0" lvl="0" marL="0" rtl="0" algn="ctr">
              <a:spcBef>
                <a:spcPts val="0"/>
              </a:spcBef>
              <a:spcAft>
                <a:spcPts val="0"/>
              </a:spcAft>
              <a:buNone/>
            </a:pPr>
            <a:r>
              <a:rPr lang="en" sz="1800"/>
              <a:t>.</a:t>
            </a:r>
            <a:r>
              <a:rPr lang="en" sz="1800"/>
              <a:t>Attendee</a:t>
            </a:r>
            <a:endParaRPr sz="1800"/>
          </a:p>
        </p:txBody>
      </p:sp>
      <p:cxnSp>
        <p:nvCxnSpPr>
          <p:cNvPr id="253" name="Google Shape;253;p38"/>
          <p:cNvCxnSpPr>
            <a:stCxn id="251" idx="2"/>
            <a:endCxn id="252" idx="0"/>
          </p:cNvCxnSpPr>
          <p:nvPr/>
        </p:nvCxnSpPr>
        <p:spPr>
          <a:xfrm>
            <a:off x="2000438" y="2657250"/>
            <a:ext cx="0" cy="697800"/>
          </a:xfrm>
          <a:prstGeom prst="straightConnector1">
            <a:avLst/>
          </a:prstGeom>
          <a:noFill/>
          <a:ln cap="flat" cmpd="sng" w="38100">
            <a:solidFill>
              <a:schemeClr val="dk2"/>
            </a:solidFill>
            <a:prstDash val="solid"/>
            <a:round/>
            <a:headEnd len="med" w="med" type="none"/>
            <a:tailEnd len="med" w="med" type="none"/>
          </a:ln>
        </p:spPr>
      </p:cxnSp>
      <p:sp>
        <p:nvSpPr>
          <p:cNvPr id="254" name="Google Shape;254;p38"/>
          <p:cNvSpPr txBox="1"/>
          <p:nvPr/>
        </p:nvSpPr>
        <p:spPr>
          <a:xfrm>
            <a:off x="2032069" y="2619775"/>
            <a:ext cx="2718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1</a:t>
            </a:r>
            <a:endParaRPr/>
          </a:p>
        </p:txBody>
      </p:sp>
      <p:sp>
        <p:nvSpPr>
          <p:cNvPr id="255" name="Google Shape;255;p38"/>
          <p:cNvSpPr txBox="1"/>
          <p:nvPr/>
        </p:nvSpPr>
        <p:spPr>
          <a:xfrm>
            <a:off x="2032093" y="2996750"/>
            <a:ext cx="5166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0..*</a:t>
            </a:r>
            <a:endParaRPr/>
          </a:p>
        </p:txBody>
      </p:sp>
      <p:sp>
        <p:nvSpPr>
          <p:cNvPr id="256" name="Google Shape;256;p38"/>
          <p:cNvSpPr/>
          <p:nvPr/>
        </p:nvSpPr>
        <p:spPr>
          <a:xfrm>
            <a:off x="7863900" y="0"/>
            <a:ext cx="1280100" cy="2667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8"/>
          <p:cNvSpPr txBox="1"/>
          <p:nvPr/>
        </p:nvSpPr>
        <p:spPr>
          <a:xfrm>
            <a:off x="3952425" y="2110175"/>
            <a:ext cx="4520400" cy="6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GET /attendees/{id}/kidz</a:t>
            </a:r>
            <a:endParaRPr sz="3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61" name="Shape 261"/>
        <p:cNvGrpSpPr/>
        <p:nvPr/>
      </p:nvGrpSpPr>
      <p:grpSpPr>
        <a:xfrm>
          <a:off x="0" y="0"/>
          <a:ext cx="0" cy="0"/>
          <a:chOff x="0" y="0"/>
          <a:chExt cx="0" cy="0"/>
        </a:xfrm>
      </p:grpSpPr>
      <p:sp>
        <p:nvSpPr>
          <p:cNvPr id="262" name="Google Shape;262;p39"/>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Anatomy of an ELT Data Model</a:t>
            </a:r>
            <a:endParaRPr/>
          </a:p>
        </p:txBody>
      </p:sp>
      <p:cxnSp>
        <p:nvCxnSpPr>
          <p:cNvPr id="263" name="Google Shape;263;p39"/>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264" name="Google Shape;264;p39"/>
          <p:cNvSpPr txBox="1"/>
          <p:nvPr/>
        </p:nvSpPr>
        <p:spPr>
          <a:xfrm>
            <a:off x="269450" y="1562375"/>
            <a:ext cx="4019100" cy="290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oboto Mono"/>
                <a:ea typeface="Roboto Mono"/>
                <a:cs typeface="Roboto Mono"/>
                <a:sym typeface="Roboto Mono"/>
              </a:rPr>
              <a:t>GET</a:t>
            </a:r>
            <a:r>
              <a:rPr lang="en" sz="1800">
                <a:solidFill>
                  <a:srgbClr val="434343"/>
                </a:solidFill>
                <a:latin typeface="Roboto Mono"/>
                <a:ea typeface="Roboto Mono"/>
                <a:cs typeface="Roboto Mono"/>
                <a:sym typeface="Roboto Mono"/>
              </a:rPr>
              <a:t> /attendees/1234/kidz/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/attendees/1235/kidz/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/attendees/1236/kidz/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/attendees/1237/kidz/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/attendees/1238/kidz/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/attendees/1239/kidz/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/attendees/1240/kidz/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800">
                <a:solidFill>
                  <a:srgbClr val="434343"/>
                </a:solidFill>
                <a:latin typeface="Roboto Mono"/>
                <a:ea typeface="Roboto Mono"/>
                <a:cs typeface="Roboto Mono"/>
                <a:sym typeface="Roboto Mono"/>
              </a:rPr>
              <a:t>GET /attendees/1241/kidz/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a:t>
            </a:r>
            <a:endParaRPr sz="1800">
              <a:solidFill>
                <a:srgbClr val="434343"/>
              </a:solidFill>
              <a:latin typeface="Roboto Mono"/>
              <a:ea typeface="Roboto Mono"/>
              <a:cs typeface="Roboto Mono"/>
              <a:sym typeface="Roboto Mono"/>
            </a:endParaRPr>
          </a:p>
        </p:txBody>
      </p:sp>
      <p:sp>
        <p:nvSpPr>
          <p:cNvPr id="265" name="Google Shape;265;p39"/>
          <p:cNvSpPr/>
          <p:nvPr/>
        </p:nvSpPr>
        <p:spPr>
          <a:xfrm>
            <a:off x="7863900" y="0"/>
            <a:ext cx="1280100" cy="2667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69" name="Shape 269"/>
        <p:cNvGrpSpPr/>
        <p:nvPr/>
      </p:nvGrpSpPr>
      <p:grpSpPr>
        <a:xfrm>
          <a:off x="0" y="0"/>
          <a:ext cx="0" cy="0"/>
          <a:chOff x="0" y="0"/>
          <a:chExt cx="0" cy="0"/>
        </a:xfrm>
      </p:grpSpPr>
      <p:sp>
        <p:nvSpPr>
          <p:cNvPr id="270" name="Google Shape;270;p40"/>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Anatomy of an ELT Data Model</a:t>
            </a:r>
            <a:endParaRPr/>
          </a:p>
        </p:txBody>
      </p:sp>
      <p:cxnSp>
        <p:nvCxnSpPr>
          <p:cNvPr id="271" name="Google Shape;271;p40"/>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272" name="Google Shape;272;p40"/>
          <p:cNvSpPr/>
          <p:nvPr/>
        </p:nvSpPr>
        <p:spPr>
          <a:xfrm>
            <a:off x="974588" y="1711050"/>
            <a:ext cx="2051700" cy="94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CodeMash.Attendee</a:t>
            </a:r>
            <a:endParaRPr/>
          </a:p>
        </p:txBody>
      </p:sp>
      <p:sp>
        <p:nvSpPr>
          <p:cNvPr id="273" name="Google Shape;273;p40"/>
          <p:cNvSpPr/>
          <p:nvPr/>
        </p:nvSpPr>
        <p:spPr>
          <a:xfrm>
            <a:off x="974638" y="3354975"/>
            <a:ext cx="2051700" cy="94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KidzMash.Attendee</a:t>
            </a:r>
            <a:endParaRPr/>
          </a:p>
        </p:txBody>
      </p:sp>
      <p:cxnSp>
        <p:nvCxnSpPr>
          <p:cNvPr id="274" name="Google Shape;274;p40"/>
          <p:cNvCxnSpPr>
            <a:stCxn id="272" idx="2"/>
            <a:endCxn id="273" idx="0"/>
          </p:cNvCxnSpPr>
          <p:nvPr/>
        </p:nvCxnSpPr>
        <p:spPr>
          <a:xfrm>
            <a:off x="2000438" y="2657250"/>
            <a:ext cx="0" cy="697800"/>
          </a:xfrm>
          <a:prstGeom prst="straightConnector1">
            <a:avLst/>
          </a:prstGeom>
          <a:noFill/>
          <a:ln cap="flat" cmpd="sng" w="38100">
            <a:solidFill>
              <a:schemeClr val="dk2"/>
            </a:solidFill>
            <a:prstDash val="solid"/>
            <a:round/>
            <a:headEnd len="med" w="med" type="none"/>
            <a:tailEnd len="med" w="med" type="none"/>
          </a:ln>
        </p:spPr>
      </p:cxnSp>
      <p:sp>
        <p:nvSpPr>
          <p:cNvPr id="275" name="Google Shape;275;p40"/>
          <p:cNvSpPr txBox="1"/>
          <p:nvPr/>
        </p:nvSpPr>
        <p:spPr>
          <a:xfrm>
            <a:off x="2032069" y="2619775"/>
            <a:ext cx="2718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1</a:t>
            </a:r>
            <a:endParaRPr/>
          </a:p>
        </p:txBody>
      </p:sp>
      <p:sp>
        <p:nvSpPr>
          <p:cNvPr id="276" name="Google Shape;276;p40"/>
          <p:cNvSpPr txBox="1"/>
          <p:nvPr/>
        </p:nvSpPr>
        <p:spPr>
          <a:xfrm>
            <a:off x="2032093" y="2996750"/>
            <a:ext cx="516600" cy="2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0..*</a:t>
            </a:r>
            <a:endParaRPr/>
          </a:p>
        </p:txBody>
      </p:sp>
      <p:sp>
        <p:nvSpPr>
          <p:cNvPr id="277" name="Google Shape;277;p40"/>
          <p:cNvSpPr/>
          <p:nvPr/>
        </p:nvSpPr>
        <p:spPr>
          <a:xfrm>
            <a:off x="4552268" y="2507241"/>
            <a:ext cx="2051700" cy="94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CodeMash.Attendee</a:t>
            </a:r>
            <a:endParaRPr/>
          </a:p>
        </p:txBody>
      </p:sp>
      <p:sp>
        <p:nvSpPr>
          <p:cNvPr id="278" name="Google Shape;278;p40"/>
          <p:cNvSpPr/>
          <p:nvPr/>
        </p:nvSpPr>
        <p:spPr>
          <a:xfrm>
            <a:off x="6744618" y="2506265"/>
            <a:ext cx="2051700" cy="946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KidzMash.Attendee</a:t>
            </a:r>
            <a:endParaRPr/>
          </a:p>
        </p:txBody>
      </p:sp>
      <p:sp>
        <p:nvSpPr>
          <p:cNvPr id="279" name="Google Shape;279;p40"/>
          <p:cNvSpPr/>
          <p:nvPr/>
        </p:nvSpPr>
        <p:spPr>
          <a:xfrm>
            <a:off x="7863900" y="0"/>
            <a:ext cx="1280100" cy="2667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0"/>
          <p:cNvSpPr/>
          <p:nvPr/>
        </p:nvSpPr>
        <p:spPr>
          <a:xfrm>
            <a:off x="3271775" y="2847000"/>
            <a:ext cx="918300" cy="2667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7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84" name="Shape 284"/>
        <p:cNvGrpSpPr/>
        <p:nvPr/>
      </p:nvGrpSpPr>
      <p:grpSpPr>
        <a:xfrm>
          <a:off x="0" y="0"/>
          <a:ext cx="0" cy="0"/>
          <a:chOff x="0" y="0"/>
          <a:chExt cx="0" cy="0"/>
        </a:xfrm>
      </p:grpSpPr>
      <p:sp>
        <p:nvSpPr>
          <p:cNvPr id="285" name="Google Shape;285;p41"/>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Anatomy of an ELT Data Model</a:t>
            </a:r>
            <a:endParaRPr/>
          </a:p>
        </p:txBody>
      </p:sp>
      <p:cxnSp>
        <p:nvCxnSpPr>
          <p:cNvPr id="286" name="Google Shape;286;p41"/>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cxnSp>
        <p:nvCxnSpPr>
          <p:cNvPr id="287" name="Google Shape;287;p41"/>
          <p:cNvCxnSpPr/>
          <p:nvPr/>
        </p:nvCxnSpPr>
        <p:spPr>
          <a:xfrm>
            <a:off x="4516050" y="1228225"/>
            <a:ext cx="0" cy="3616500"/>
          </a:xfrm>
          <a:prstGeom prst="straightConnector1">
            <a:avLst/>
          </a:prstGeom>
          <a:noFill/>
          <a:ln cap="flat" cmpd="sng" w="114300">
            <a:solidFill>
              <a:schemeClr val="dk2"/>
            </a:solidFill>
            <a:prstDash val="dash"/>
            <a:round/>
            <a:headEnd len="med" w="med" type="none"/>
            <a:tailEnd len="med" w="med" type="none"/>
          </a:ln>
        </p:spPr>
      </p:cxnSp>
      <p:sp>
        <p:nvSpPr>
          <p:cNvPr id="288" name="Google Shape;288;p41"/>
          <p:cNvSpPr txBox="1"/>
          <p:nvPr/>
        </p:nvSpPr>
        <p:spPr>
          <a:xfrm>
            <a:off x="269450" y="1562375"/>
            <a:ext cx="4019100" cy="290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oboto Mono"/>
                <a:ea typeface="Roboto Mono"/>
                <a:cs typeface="Roboto Mono"/>
                <a:sym typeface="Roboto Mono"/>
              </a:rPr>
              <a:t>GET</a:t>
            </a:r>
            <a:r>
              <a:rPr lang="en" sz="1800">
                <a:solidFill>
                  <a:srgbClr val="434343"/>
                </a:solidFill>
                <a:latin typeface="Roboto Mono"/>
                <a:ea typeface="Roboto Mono"/>
                <a:cs typeface="Roboto Mono"/>
                <a:sym typeface="Roboto Mono"/>
              </a:rPr>
              <a:t> /attendees/1234/kidz/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/attendees/1235/kidz/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/attendees/1236/kidz/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/attendees/1237/kidz/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/attendees/1238/kidz/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/attendees/1239/kidz/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/attendees/1240/kidz/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Clr>
                <a:schemeClr val="dk1"/>
              </a:buClr>
              <a:buSzPts val="1100"/>
              <a:buFont typeface="Arial"/>
              <a:buNone/>
            </a:pPr>
            <a:r>
              <a:rPr lang="en" sz="1800">
                <a:solidFill>
                  <a:srgbClr val="434343"/>
                </a:solidFill>
                <a:latin typeface="Roboto Mono"/>
                <a:ea typeface="Roboto Mono"/>
                <a:cs typeface="Roboto Mono"/>
                <a:sym typeface="Roboto Mono"/>
              </a:rPr>
              <a:t>GET /attendees/1241/kidz/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a:t>
            </a:r>
            <a:endParaRPr sz="1800">
              <a:solidFill>
                <a:srgbClr val="434343"/>
              </a:solidFill>
              <a:latin typeface="Roboto Mono"/>
              <a:ea typeface="Roboto Mono"/>
              <a:cs typeface="Roboto Mono"/>
              <a:sym typeface="Roboto Mono"/>
            </a:endParaRPr>
          </a:p>
        </p:txBody>
      </p:sp>
      <p:sp>
        <p:nvSpPr>
          <p:cNvPr id="289" name="Google Shape;289;p41"/>
          <p:cNvSpPr txBox="1"/>
          <p:nvPr/>
        </p:nvSpPr>
        <p:spPr>
          <a:xfrm>
            <a:off x="4912050" y="1608600"/>
            <a:ext cx="3407700" cy="160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/attendees/</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1800">
                <a:solidFill>
                  <a:srgbClr val="434343"/>
                </a:solidFill>
                <a:latin typeface="Roboto Mono"/>
                <a:ea typeface="Roboto Mono"/>
                <a:cs typeface="Roboto Mono"/>
                <a:sym typeface="Roboto Mono"/>
              </a:rPr>
              <a:t>GET /kidz/</a:t>
            </a:r>
            <a:endParaRPr sz="1800">
              <a:solidFill>
                <a:srgbClr val="434343"/>
              </a:solidFill>
              <a:latin typeface="Roboto Mono"/>
              <a:ea typeface="Roboto Mono"/>
              <a:cs typeface="Roboto Mono"/>
              <a:sym typeface="Roboto Mono"/>
            </a:endParaRPr>
          </a:p>
          <a:p>
            <a:pPr indent="0" lvl="0" marL="0" rtl="0" algn="l">
              <a:spcBef>
                <a:spcPts val="0"/>
              </a:spcBef>
              <a:spcAft>
                <a:spcPts val="0"/>
              </a:spcAft>
              <a:buNone/>
            </a:pPr>
            <a:r>
              <a:rPr lang="en" sz="3000">
                <a:solidFill>
                  <a:srgbClr val="434343"/>
                </a:solidFill>
                <a:latin typeface="Pinyon Script"/>
                <a:ea typeface="Pinyon Script"/>
                <a:cs typeface="Pinyon Script"/>
                <a:sym typeface="Pinyon Script"/>
              </a:rPr>
              <a:t>...fin</a:t>
            </a:r>
            <a:endParaRPr sz="3000">
              <a:solidFill>
                <a:srgbClr val="434343"/>
              </a:solidFill>
              <a:latin typeface="Pinyon Script"/>
              <a:ea typeface="Pinyon Script"/>
              <a:cs typeface="Pinyon Script"/>
              <a:sym typeface="Pinyon Script"/>
            </a:endParaRPr>
          </a:p>
        </p:txBody>
      </p:sp>
      <p:sp>
        <p:nvSpPr>
          <p:cNvPr id="290" name="Google Shape;290;p41"/>
          <p:cNvSpPr/>
          <p:nvPr/>
        </p:nvSpPr>
        <p:spPr>
          <a:xfrm>
            <a:off x="7863900" y="0"/>
            <a:ext cx="1280100" cy="2667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pic>
        <p:nvPicPr>
          <p:cNvPr id="73" name="Google Shape;73;p15"/>
          <p:cNvPicPr preferRelativeResize="0"/>
          <p:nvPr/>
        </p:nvPicPr>
        <p:blipFill>
          <a:blip r:embed="rId3">
            <a:alphaModFix/>
          </a:blip>
          <a:stretch>
            <a:fillRect/>
          </a:stretch>
        </p:blipFill>
        <p:spPr>
          <a:xfrm>
            <a:off x="959225" y="1403249"/>
            <a:ext cx="2149325" cy="2149325"/>
          </a:xfrm>
          <a:prstGeom prst="rect">
            <a:avLst/>
          </a:prstGeom>
          <a:noFill/>
          <a:ln>
            <a:noFill/>
          </a:ln>
        </p:spPr>
      </p:pic>
      <p:pic>
        <p:nvPicPr>
          <p:cNvPr id="74" name="Google Shape;74;p15"/>
          <p:cNvPicPr preferRelativeResize="0"/>
          <p:nvPr/>
        </p:nvPicPr>
        <p:blipFill>
          <a:blip r:embed="rId4">
            <a:alphaModFix/>
          </a:blip>
          <a:stretch>
            <a:fillRect/>
          </a:stretch>
        </p:blipFill>
        <p:spPr>
          <a:xfrm>
            <a:off x="3260950" y="1295400"/>
            <a:ext cx="5730649" cy="245084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94" name="Shape 294"/>
        <p:cNvGrpSpPr/>
        <p:nvPr/>
      </p:nvGrpSpPr>
      <p:grpSpPr>
        <a:xfrm>
          <a:off x="0" y="0"/>
          <a:ext cx="0" cy="0"/>
          <a:chOff x="0" y="0"/>
          <a:chExt cx="0" cy="0"/>
        </a:xfrm>
      </p:grpSpPr>
      <p:sp>
        <p:nvSpPr>
          <p:cNvPr id="295" name="Google Shape;295;p42"/>
          <p:cNvSpPr/>
          <p:nvPr/>
        </p:nvSpPr>
        <p:spPr>
          <a:xfrm>
            <a:off x="291937" y="1509287"/>
            <a:ext cx="8597700" cy="3045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2"/>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Lesson 2 – Avoid Sub-Resources </a:t>
            </a:r>
            <a:endParaRPr/>
          </a:p>
        </p:txBody>
      </p:sp>
      <p:sp>
        <p:nvSpPr>
          <p:cNvPr id="297" name="Google Shape;297;p42"/>
          <p:cNvSpPr txBox="1"/>
          <p:nvPr>
            <p:ph idx="1" type="body"/>
          </p:nvPr>
        </p:nvSpPr>
        <p:spPr>
          <a:xfrm>
            <a:off x="369162" y="1545962"/>
            <a:ext cx="8520600" cy="2929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400">
                <a:latin typeface="Roboto Mono"/>
                <a:ea typeface="Roboto Mono"/>
                <a:cs typeface="Roboto Mono"/>
                <a:sym typeface="Roboto Mono"/>
              </a:rPr>
              <a:t>for account in get_accounts() {</a:t>
            </a:r>
            <a:endParaRPr sz="1400">
              <a:latin typeface="Roboto Mono"/>
              <a:ea typeface="Roboto Mono"/>
              <a:cs typeface="Roboto Mono"/>
              <a:sym typeface="Roboto Mono"/>
            </a:endParaRPr>
          </a:p>
          <a:p>
            <a:pPr indent="0" lvl="0" marL="0" rtl="0" algn="l">
              <a:lnSpc>
                <a:spcPct val="150000"/>
              </a:lnSpc>
              <a:spcBef>
                <a:spcPts val="0"/>
              </a:spcBef>
              <a:spcAft>
                <a:spcPts val="0"/>
              </a:spcAft>
              <a:buNone/>
            </a:pPr>
            <a:r>
              <a:rPr lang="en" sz="1400">
                <a:latin typeface="Roboto Mono"/>
                <a:ea typeface="Roboto Mono"/>
                <a:cs typeface="Roboto Mono"/>
                <a:sym typeface="Roboto Mono"/>
              </a:rPr>
              <a:t>    for department in get_departments(account.id) {</a:t>
            </a:r>
            <a:endParaRPr sz="1400">
              <a:latin typeface="Roboto Mono"/>
              <a:ea typeface="Roboto Mono"/>
              <a:cs typeface="Roboto Mono"/>
              <a:sym typeface="Roboto Mono"/>
            </a:endParaRPr>
          </a:p>
          <a:p>
            <a:pPr indent="0" lvl="0" marL="0" rtl="0" algn="l">
              <a:lnSpc>
                <a:spcPct val="150000"/>
              </a:lnSpc>
              <a:spcBef>
                <a:spcPts val="0"/>
              </a:spcBef>
              <a:spcAft>
                <a:spcPts val="0"/>
              </a:spcAft>
              <a:buNone/>
            </a:pPr>
            <a:r>
              <a:rPr lang="en" sz="1400">
                <a:latin typeface="Roboto Mono"/>
                <a:ea typeface="Roboto Mono"/>
                <a:cs typeface="Roboto Mono"/>
                <a:sym typeface="Roboto Mono"/>
              </a:rPr>
              <a:t>        for user in get_users(account.id,department.id) {</a:t>
            </a:r>
            <a:endParaRPr sz="1400">
              <a:latin typeface="Roboto Mono"/>
              <a:ea typeface="Roboto Mono"/>
              <a:cs typeface="Roboto Mono"/>
              <a:sym typeface="Roboto Mono"/>
            </a:endParaRPr>
          </a:p>
          <a:p>
            <a:pPr indent="0" lvl="0" marL="0" rtl="0" algn="l">
              <a:lnSpc>
                <a:spcPct val="150000"/>
              </a:lnSpc>
              <a:spcBef>
                <a:spcPts val="0"/>
              </a:spcBef>
              <a:spcAft>
                <a:spcPts val="0"/>
              </a:spcAft>
              <a:buNone/>
            </a:pPr>
            <a:r>
              <a:rPr lang="en" sz="1400">
                <a:latin typeface="Roboto Mono"/>
                <a:ea typeface="Roboto Mono"/>
                <a:cs typeface="Roboto Mono"/>
                <a:sym typeface="Roboto Mono"/>
              </a:rPr>
              <a:t>            for invoice in get_invoices(account.id, department.id, user.id) {</a:t>
            </a:r>
            <a:endParaRPr sz="1400">
              <a:latin typeface="Roboto Mono"/>
              <a:ea typeface="Roboto Mono"/>
              <a:cs typeface="Roboto Mono"/>
              <a:sym typeface="Roboto Mono"/>
            </a:endParaRPr>
          </a:p>
          <a:p>
            <a:pPr indent="0" lvl="0" marL="0" rtl="0" algn="l">
              <a:lnSpc>
                <a:spcPct val="150000"/>
              </a:lnSpc>
              <a:spcBef>
                <a:spcPts val="0"/>
              </a:spcBef>
              <a:spcAft>
                <a:spcPts val="0"/>
              </a:spcAft>
              <a:buNone/>
            </a:pPr>
            <a:r>
              <a:rPr lang="en" sz="1400">
                <a:latin typeface="Roboto Mono"/>
                <a:ea typeface="Roboto Mono"/>
                <a:cs typeface="Roboto Mono"/>
                <a:sym typeface="Roboto Mono"/>
              </a:rPr>
              <a:t>                write_to_pipeline(invoice)</a:t>
            </a:r>
            <a:endParaRPr sz="1400">
              <a:latin typeface="Roboto Mono"/>
              <a:ea typeface="Roboto Mono"/>
              <a:cs typeface="Roboto Mono"/>
              <a:sym typeface="Roboto Mono"/>
            </a:endParaRPr>
          </a:p>
          <a:p>
            <a:pPr indent="0" lvl="0" marL="0" rtl="0" algn="l">
              <a:lnSpc>
                <a:spcPct val="150000"/>
              </a:lnSpc>
              <a:spcBef>
                <a:spcPts val="0"/>
              </a:spcBef>
              <a:spcAft>
                <a:spcPts val="0"/>
              </a:spcAft>
              <a:buNone/>
            </a:pPr>
            <a:r>
              <a:rPr lang="en" sz="1400">
                <a:latin typeface="Roboto Mono"/>
                <a:ea typeface="Roboto Mono"/>
                <a:cs typeface="Roboto Mono"/>
                <a:sym typeface="Roboto Mono"/>
              </a:rPr>
              <a:t>            }</a:t>
            </a:r>
            <a:endParaRPr sz="1400">
              <a:latin typeface="Roboto Mono"/>
              <a:ea typeface="Roboto Mono"/>
              <a:cs typeface="Roboto Mono"/>
              <a:sym typeface="Roboto Mono"/>
            </a:endParaRPr>
          </a:p>
          <a:p>
            <a:pPr indent="0" lvl="0" marL="0" rtl="0" algn="l">
              <a:lnSpc>
                <a:spcPct val="150000"/>
              </a:lnSpc>
              <a:spcBef>
                <a:spcPts val="0"/>
              </a:spcBef>
              <a:spcAft>
                <a:spcPts val="0"/>
              </a:spcAft>
              <a:buNone/>
            </a:pPr>
            <a:r>
              <a:rPr lang="en" sz="1400">
                <a:latin typeface="Roboto Mono"/>
                <a:ea typeface="Roboto Mono"/>
                <a:cs typeface="Roboto Mono"/>
                <a:sym typeface="Roboto Mono"/>
              </a:rPr>
              <a:t>        }</a:t>
            </a:r>
            <a:endParaRPr sz="1400">
              <a:latin typeface="Roboto Mono"/>
              <a:ea typeface="Roboto Mono"/>
              <a:cs typeface="Roboto Mono"/>
              <a:sym typeface="Roboto Mono"/>
            </a:endParaRPr>
          </a:p>
          <a:p>
            <a:pPr indent="0" lvl="0" marL="0" rtl="0" algn="l">
              <a:lnSpc>
                <a:spcPct val="150000"/>
              </a:lnSpc>
              <a:spcBef>
                <a:spcPts val="0"/>
              </a:spcBef>
              <a:spcAft>
                <a:spcPts val="0"/>
              </a:spcAft>
              <a:buNone/>
            </a:pPr>
            <a:r>
              <a:rPr lang="en" sz="1400">
                <a:latin typeface="Roboto Mono"/>
                <a:ea typeface="Roboto Mono"/>
                <a:cs typeface="Roboto Mono"/>
                <a:sym typeface="Roboto Mono"/>
              </a:rPr>
              <a:t>    }</a:t>
            </a:r>
            <a:endParaRPr sz="1400">
              <a:latin typeface="Roboto Mono"/>
              <a:ea typeface="Roboto Mono"/>
              <a:cs typeface="Roboto Mono"/>
              <a:sym typeface="Roboto Mono"/>
            </a:endParaRPr>
          </a:p>
          <a:p>
            <a:pPr indent="0" lvl="0" marL="0" rtl="0" algn="l">
              <a:lnSpc>
                <a:spcPct val="150000"/>
              </a:lnSpc>
              <a:spcBef>
                <a:spcPts val="0"/>
              </a:spcBef>
              <a:spcAft>
                <a:spcPts val="0"/>
              </a:spcAft>
              <a:buNone/>
            </a:pPr>
            <a:r>
              <a:rPr lang="en" sz="1400">
                <a:latin typeface="Roboto Mono"/>
                <a:ea typeface="Roboto Mono"/>
                <a:cs typeface="Roboto Mono"/>
                <a:sym typeface="Roboto Mono"/>
              </a:rPr>
              <a:t>}</a:t>
            </a:r>
            <a:endParaRPr sz="1400">
              <a:latin typeface="Roboto Mono"/>
              <a:ea typeface="Roboto Mono"/>
              <a:cs typeface="Roboto Mono"/>
              <a:sym typeface="Roboto Mono"/>
            </a:endParaRPr>
          </a:p>
        </p:txBody>
      </p:sp>
      <p:cxnSp>
        <p:nvCxnSpPr>
          <p:cNvPr id="298" name="Google Shape;298;p42"/>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299" name="Google Shape;299;p42"/>
          <p:cNvSpPr/>
          <p:nvPr/>
        </p:nvSpPr>
        <p:spPr>
          <a:xfrm>
            <a:off x="7863900" y="0"/>
            <a:ext cx="1280100" cy="2667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03" name="Shape 303"/>
        <p:cNvGrpSpPr/>
        <p:nvPr/>
      </p:nvGrpSpPr>
      <p:grpSpPr>
        <a:xfrm>
          <a:off x="0" y="0"/>
          <a:ext cx="0" cy="0"/>
          <a:chOff x="0" y="0"/>
          <a:chExt cx="0" cy="0"/>
        </a:xfrm>
      </p:grpSpPr>
      <p:sp>
        <p:nvSpPr>
          <p:cNvPr id="304" name="Google Shape;304;p43"/>
          <p:cNvSpPr txBox="1"/>
          <p:nvPr/>
        </p:nvSpPr>
        <p:spPr>
          <a:xfrm>
            <a:off x="442350" y="1253051"/>
            <a:ext cx="5069700" cy="5112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666666"/>
              </a:buClr>
              <a:buSzPts val="2400"/>
              <a:buChar char="➢"/>
            </a:pPr>
            <a:r>
              <a:rPr lang="en" sz="2400">
                <a:solidFill>
                  <a:srgbClr val="666666"/>
                </a:solidFill>
              </a:rPr>
              <a:t>First Attempt: </a:t>
            </a:r>
            <a:r>
              <a:rPr lang="en" sz="2400">
                <a:solidFill>
                  <a:srgbClr val="666666"/>
                </a:solidFill>
              </a:rPr>
              <a:t>4 Requests Each</a:t>
            </a:r>
            <a:endParaRPr sz="2400">
              <a:solidFill>
                <a:srgbClr val="666666"/>
              </a:solidFill>
            </a:endParaRPr>
          </a:p>
        </p:txBody>
      </p:sp>
      <p:sp>
        <p:nvSpPr>
          <p:cNvPr id="305" name="Google Shape;305;p43"/>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Lesson 2: In The Wild</a:t>
            </a:r>
            <a:endParaRPr/>
          </a:p>
        </p:txBody>
      </p:sp>
      <p:cxnSp>
        <p:nvCxnSpPr>
          <p:cNvPr id="306" name="Google Shape;306;p43"/>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pic>
        <p:nvPicPr>
          <p:cNvPr id="307" name="Google Shape;307;p43"/>
          <p:cNvPicPr preferRelativeResize="0"/>
          <p:nvPr/>
        </p:nvPicPr>
        <p:blipFill>
          <a:blip r:embed="rId3">
            <a:alphaModFix/>
          </a:blip>
          <a:stretch>
            <a:fillRect/>
          </a:stretch>
        </p:blipFill>
        <p:spPr>
          <a:xfrm>
            <a:off x="5946025" y="1138076"/>
            <a:ext cx="2820726" cy="3760973"/>
          </a:xfrm>
          <a:prstGeom prst="rect">
            <a:avLst/>
          </a:prstGeom>
          <a:noFill/>
          <a:ln>
            <a:noFill/>
          </a:ln>
        </p:spPr>
      </p:pic>
      <p:sp>
        <p:nvSpPr>
          <p:cNvPr id="308" name="Google Shape;308;p43"/>
          <p:cNvSpPr txBox="1"/>
          <p:nvPr/>
        </p:nvSpPr>
        <p:spPr>
          <a:xfrm>
            <a:off x="726400" y="1956460"/>
            <a:ext cx="1692300" cy="572700"/>
          </a:xfrm>
          <a:prstGeom prst="rect">
            <a:avLst/>
          </a:prstGeom>
          <a:no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Tickets</a:t>
            </a:r>
            <a:endParaRPr/>
          </a:p>
        </p:txBody>
      </p:sp>
      <p:sp>
        <p:nvSpPr>
          <p:cNvPr id="309" name="Google Shape;309;p43"/>
          <p:cNvSpPr/>
          <p:nvPr/>
        </p:nvSpPr>
        <p:spPr>
          <a:xfrm>
            <a:off x="1879925" y="2899225"/>
            <a:ext cx="2037000" cy="511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/&lt;ticket_id&gt;/stats</a:t>
            </a:r>
            <a:endParaRPr/>
          </a:p>
        </p:txBody>
      </p:sp>
      <p:sp>
        <p:nvSpPr>
          <p:cNvPr id="310" name="Google Shape;310;p43"/>
          <p:cNvSpPr/>
          <p:nvPr/>
        </p:nvSpPr>
        <p:spPr>
          <a:xfrm>
            <a:off x="1879925" y="3520850"/>
            <a:ext cx="2037000" cy="511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/&lt;ticket_id&gt;/events</a:t>
            </a:r>
            <a:endParaRPr/>
          </a:p>
        </p:txBody>
      </p:sp>
      <p:sp>
        <p:nvSpPr>
          <p:cNvPr id="311" name="Google Shape;311;p43"/>
          <p:cNvSpPr/>
          <p:nvPr/>
        </p:nvSpPr>
        <p:spPr>
          <a:xfrm>
            <a:off x="1879925" y="4142475"/>
            <a:ext cx="2037000" cy="511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/&lt;ticket_id&gt;/comments</a:t>
            </a:r>
            <a:endParaRPr/>
          </a:p>
        </p:txBody>
      </p:sp>
      <p:cxnSp>
        <p:nvCxnSpPr>
          <p:cNvPr id="312" name="Google Shape;312;p43"/>
          <p:cNvCxnSpPr/>
          <p:nvPr/>
        </p:nvCxnSpPr>
        <p:spPr>
          <a:xfrm>
            <a:off x="1114975" y="2526625"/>
            <a:ext cx="0" cy="1871400"/>
          </a:xfrm>
          <a:prstGeom prst="straightConnector1">
            <a:avLst/>
          </a:prstGeom>
          <a:noFill/>
          <a:ln cap="flat" cmpd="sng" w="9525">
            <a:solidFill>
              <a:schemeClr val="dk2"/>
            </a:solidFill>
            <a:prstDash val="solid"/>
            <a:round/>
            <a:headEnd len="med" w="med" type="none"/>
            <a:tailEnd len="med" w="med" type="none"/>
          </a:ln>
        </p:spPr>
      </p:cxnSp>
      <p:cxnSp>
        <p:nvCxnSpPr>
          <p:cNvPr id="313" name="Google Shape;313;p43"/>
          <p:cNvCxnSpPr>
            <a:endCxn id="311" idx="1"/>
          </p:cNvCxnSpPr>
          <p:nvPr/>
        </p:nvCxnSpPr>
        <p:spPr>
          <a:xfrm>
            <a:off x="1135325" y="4398075"/>
            <a:ext cx="744600" cy="0"/>
          </a:xfrm>
          <a:prstGeom prst="straightConnector1">
            <a:avLst/>
          </a:prstGeom>
          <a:noFill/>
          <a:ln cap="flat" cmpd="sng" w="9525">
            <a:solidFill>
              <a:schemeClr val="dk2"/>
            </a:solidFill>
            <a:prstDash val="solid"/>
            <a:round/>
            <a:headEnd len="med" w="med" type="none"/>
            <a:tailEnd len="med" w="med" type="none"/>
          </a:ln>
        </p:spPr>
      </p:cxnSp>
      <p:cxnSp>
        <p:nvCxnSpPr>
          <p:cNvPr id="314" name="Google Shape;314;p43"/>
          <p:cNvCxnSpPr>
            <a:stCxn id="310" idx="1"/>
          </p:cNvCxnSpPr>
          <p:nvPr/>
        </p:nvCxnSpPr>
        <p:spPr>
          <a:xfrm rot="10800000">
            <a:off x="1135325" y="3776450"/>
            <a:ext cx="744600" cy="0"/>
          </a:xfrm>
          <a:prstGeom prst="straightConnector1">
            <a:avLst/>
          </a:prstGeom>
          <a:noFill/>
          <a:ln cap="flat" cmpd="sng" w="9525">
            <a:solidFill>
              <a:schemeClr val="dk2"/>
            </a:solidFill>
            <a:prstDash val="solid"/>
            <a:round/>
            <a:headEnd len="med" w="med" type="none"/>
            <a:tailEnd len="med" w="med" type="none"/>
          </a:ln>
        </p:spPr>
      </p:cxnSp>
      <p:cxnSp>
        <p:nvCxnSpPr>
          <p:cNvPr id="315" name="Google Shape;315;p43"/>
          <p:cNvCxnSpPr>
            <a:stCxn id="309" idx="1"/>
          </p:cNvCxnSpPr>
          <p:nvPr/>
        </p:nvCxnSpPr>
        <p:spPr>
          <a:xfrm rot="10800000">
            <a:off x="1135325" y="3154825"/>
            <a:ext cx="744600" cy="0"/>
          </a:xfrm>
          <a:prstGeom prst="straightConnector1">
            <a:avLst/>
          </a:prstGeom>
          <a:noFill/>
          <a:ln cap="flat" cmpd="sng" w="9525">
            <a:solidFill>
              <a:schemeClr val="dk2"/>
            </a:solidFill>
            <a:prstDash val="solid"/>
            <a:round/>
            <a:headEnd len="med" w="med" type="none"/>
            <a:tailEnd len="med" w="med" type="none"/>
          </a:ln>
        </p:spPr>
      </p:cxnSp>
      <p:sp>
        <p:nvSpPr>
          <p:cNvPr id="316" name="Google Shape;316;p43"/>
          <p:cNvSpPr/>
          <p:nvPr/>
        </p:nvSpPr>
        <p:spPr>
          <a:xfrm>
            <a:off x="7863900" y="0"/>
            <a:ext cx="1280100" cy="266700"/>
          </a:xfrm>
          <a:prstGeom prst="rect">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20" name="Shape 320"/>
        <p:cNvGrpSpPr/>
        <p:nvPr/>
      </p:nvGrpSpPr>
      <p:grpSpPr>
        <a:xfrm>
          <a:off x="0" y="0"/>
          <a:ext cx="0" cy="0"/>
          <a:chOff x="0" y="0"/>
          <a:chExt cx="0" cy="0"/>
        </a:xfrm>
      </p:grpSpPr>
      <p:sp>
        <p:nvSpPr>
          <p:cNvPr id="321" name="Google Shape;321;p4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Lesson 3 in Non-Functional Requirements</a:t>
            </a:r>
            <a:endParaRPr>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25" name="Shape 325"/>
        <p:cNvGrpSpPr/>
        <p:nvPr/>
      </p:nvGrpSpPr>
      <p:grpSpPr>
        <a:xfrm>
          <a:off x="0" y="0"/>
          <a:ext cx="0" cy="0"/>
          <a:chOff x="0" y="0"/>
          <a:chExt cx="0" cy="0"/>
        </a:xfrm>
      </p:grpSpPr>
      <p:sp>
        <p:nvSpPr>
          <p:cNvPr id="326" name="Google Shape;326;p45"/>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Non-Functional Requirements</a:t>
            </a:r>
            <a:endParaRPr/>
          </a:p>
        </p:txBody>
      </p:sp>
      <p:sp>
        <p:nvSpPr>
          <p:cNvPr id="327" name="Google Shape;327;p45"/>
          <p:cNvSpPr txBox="1"/>
          <p:nvPr>
            <p:ph idx="1" type="body"/>
          </p:nvPr>
        </p:nvSpPr>
        <p:spPr>
          <a:xfrm>
            <a:off x="464100" y="1838275"/>
            <a:ext cx="4539600" cy="19821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lang="en" sz="3000"/>
              <a:t>Reliability</a:t>
            </a:r>
            <a:endParaRPr sz="3000"/>
          </a:p>
          <a:p>
            <a:pPr indent="-419100" lvl="0" marL="457200" rtl="0" algn="l">
              <a:spcBef>
                <a:spcPts val="0"/>
              </a:spcBef>
              <a:spcAft>
                <a:spcPts val="0"/>
              </a:spcAft>
              <a:buSzPts val="3000"/>
              <a:buChar char="➢"/>
            </a:pPr>
            <a:r>
              <a:rPr lang="en" sz="3000"/>
              <a:t>Data Typing</a:t>
            </a:r>
            <a:endParaRPr sz="3000"/>
          </a:p>
          <a:p>
            <a:pPr indent="-419100" lvl="0" marL="457200" rtl="0" algn="l">
              <a:spcBef>
                <a:spcPts val="0"/>
              </a:spcBef>
              <a:spcAft>
                <a:spcPts val="0"/>
              </a:spcAft>
              <a:buSzPts val="3000"/>
              <a:buChar char="➢"/>
            </a:pPr>
            <a:r>
              <a:rPr lang="en" sz="3000"/>
              <a:t>Error Messaging</a:t>
            </a:r>
            <a:endParaRPr sz="3000"/>
          </a:p>
        </p:txBody>
      </p:sp>
      <p:cxnSp>
        <p:nvCxnSpPr>
          <p:cNvPr id="328" name="Google Shape;328;p45"/>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329" name="Google Shape;329;p45"/>
          <p:cNvSpPr/>
          <p:nvPr/>
        </p:nvSpPr>
        <p:spPr>
          <a:xfrm>
            <a:off x="7863900" y="0"/>
            <a:ext cx="1280100" cy="266700"/>
          </a:xfrm>
          <a:prstGeom prst="rect">
            <a:avLst/>
          </a:pr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33" name="Shape 333"/>
        <p:cNvGrpSpPr/>
        <p:nvPr/>
      </p:nvGrpSpPr>
      <p:grpSpPr>
        <a:xfrm>
          <a:off x="0" y="0"/>
          <a:ext cx="0" cy="0"/>
          <a:chOff x="0" y="0"/>
          <a:chExt cx="0" cy="0"/>
        </a:xfrm>
      </p:grpSpPr>
      <p:sp>
        <p:nvSpPr>
          <p:cNvPr id="334" name="Google Shape;334;p46"/>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Reliability</a:t>
            </a:r>
            <a:endParaRPr/>
          </a:p>
        </p:txBody>
      </p:sp>
      <p:cxnSp>
        <p:nvCxnSpPr>
          <p:cNvPr id="335" name="Google Shape;335;p46"/>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336" name="Google Shape;336;p46"/>
          <p:cNvSpPr/>
          <p:nvPr/>
        </p:nvSpPr>
        <p:spPr>
          <a:xfrm>
            <a:off x="852825" y="1889988"/>
            <a:ext cx="880800" cy="412200"/>
          </a:xfrm>
          <a:prstGeom prst="rect">
            <a:avLst/>
          </a:prstGeom>
          <a:solidFill>
            <a:srgbClr val="FFD966"/>
          </a:solidFill>
          <a:ln cap="flat" cmpd="sng" w="9525">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R1</a:t>
            </a:r>
            <a:endParaRPr/>
          </a:p>
        </p:txBody>
      </p:sp>
      <p:cxnSp>
        <p:nvCxnSpPr>
          <p:cNvPr id="337" name="Google Shape;337;p46"/>
          <p:cNvCxnSpPr/>
          <p:nvPr/>
        </p:nvCxnSpPr>
        <p:spPr>
          <a:xfrm>
            <a:off x="3654488" y="1406250"/>
            <a:ext cx="0" cy="2904300"/>
          </a:xfrm>
          <a:prstGeom prst="straightConnector1">
            <a:avLst/>
          </a:prstGeom>
          <a:noFill/>
          <a:ln cap="flat" cmpd="sng" w="9525">
            <a:solidFill>
              <a:schemeClr val="dk2"/>
            </a:solidFill>
            <a:prstDash val="solid"/>
            <a:round/>
            <a:headEnd len="med" w="med" type="none"/>
            <a:tailEnd len="med" w="med" type="none"/>
          </a:ln>
        </p:spPr>
      </p:cxnSp>
      <p:cxnSp>
        <p:nvCxnSpPr>
          <p:cNvPr id="338" name="Google Shape;338;p46"/>
          <p:cNvCxnSpPr/>
          <p:nvPr/>
        </p:nvCxnSpPr>
        <p:spPr>
          <a:xfrm>
            <a:off x="3741313" y="1406250"/>
            <a:ext cx="0" cy="2904300"/>
          </a:xfrm>
          <a:prstGeom prst="straightConnector1">
            <a:avLst/>
          </a:prstGeom>
          <a:noFill/>
          <a:ln cap="flat" cmpd="sng" w="19050">
            <a:solidFill>
              <a:schemeClr val="dk2"/>
            </a:solidFill>
            <a:prstDash val="solid"/>
            <a:round/>
            <a:headEnd len="med" w="med" type="none"/>
            <a:tailEnd len="med" w="med" type="none"/>
          </a:ln>
        </p:spPr>
      </p:cxnSp>
      <p:cxnSp>
        <p:nvCxnSpPr>
          <p:cNvPr id="339" name="Google Shape;339;p46"/>
          <p:cNvCxnSpPr/>
          <p:nvPr/>
        </p:nvCxnSpPr>
        <p:spPr>
          <a:xfrm>
            <a:off x="5509775" y="1406250"/>
            <a:ext cx="0" cy="2904300"/>
          </a:xfrm>
          <a:prstGeom prst="straightConnector1">
            <a:avLst/>
          </a:prstGeom>
          <a:noFill/>
          <a:ln cap="flat" cmpd="sng" w="19050">
            <a:solidFill>
              <a:schemeClr val="dk2"/>
            </a:solidFill>
            <a:prstDash val="solid"/>
            <a:round/>
            <a:headEnd len="med" w="med" type="none"/>
            <a:tailEnd len="med" w="med" type="none"/>
          </a:ln>
        </p:spPr>
      </p:cxnSp>
      <p:cxnSp>
        <p:nvCxnSpPr>
          <p:cNvPr id="340" name="Google Shape;340;p46"/>
          <p:cNvCxnSpPr/>
          <p:nvPr/>
        </p:nvCxnSpPr>
        <p:spPr>
          <a:xfrm>
            <a:off x="5596600" y="1406250"/>
            <a:ext cx="0" cy="2904300"/>
          </a:xfrm>
          <a:prstGeom prst="straightConnector1">
            <a:avLst/>
          </a:prstGeom>
          <a:noFill/>
          <a:ln cap="flat" cmpd="sng" w="9525">
            <a:solidFill>
              <a:schemeClr val="dk2"/>
            </a:solidFill>
            <a:prstDash val="solid"/>
            <a:round/>
            <a:headEnd len="med" w="med" type="none"/>
            <a:tailEnd len="med" w="med" type="none"/>
          </a:ln>
        </p:spPr>
      </p:cxnSp>
      <p:sp>
        <p:nvSpPr>
          <p:cNvPr id="341" name="Google Shape;341;p46"/>
          <p:cNvSpPr txBox="1"/>
          <p:nvPr/>
        </p:nvSpPr>
        <p:spPr>
          <a:xfrm>
            <a:off x="3899825" y="1905275"/>
            <a:ext cx="1453800" cy="181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CodeMash Attendees Back End</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Highly Distributed</a:t>
            </a:r>
            <a:endParaRPr/>
          </a:p>
          <a:p>
            <a:pPr indent="0" lvl="0" marL="0" rtl="0" algn="ctr">
              <a:spcBef>
                <a:spcPts val="0"/>
              </a:spcBef>
              <a:spcAft>
                <a:spcPts val="0"/>
              </a:spcAft>
              <a:buNone/>
            </a:pPr>
            <a:r>
              <a:rPr lang="en"/>
              <a:t>(Microservices)</a:t>
            </a:r>
            <a:endParaRPr/>
          </a:p>
        </p:txBody>
      </p:sp>
      <p:sp>
        <p:nvSpPr>
          <p:cNvPr id="342" name="Google Shape;342;p46"/>
          <p:cNvSpPr/>
          <p:nvPr/>
        </p:nvSpPr>
        <p:spPr>
          <a:xfrm>
            <a:off x="5788476" y="2356875"/>
            <a:ext cx="2310600" cy="831900"/>
          </a:xfrm>
          <a:prstGeom prst="chevron">
            <a:avLst>
              <a:gd fmla="val 50000" name="adj"/>
            </a:avLst>
          </a:prstGeom>
          <a:solidFill>
            <a:srgbClr val="9FC5E8"/>
          </a:solidFill>
          <a:ln cap="flat" cmpd="sng" w="19050">
            <a:solidFill>
              <a:srgbClr val="3D85C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Extraction</a:t>
            </a:r>
            <a:endParaRPr/>
          </a:p>
          <a:p>
            <a:pPr indent="0" lvl="0" marL="0" rtl="0" algn="ctr">
              <a:spcBef>
                <a:spcPts val="0"/>
              </a:spcBef>
              <a:spcAft>
                <a:spcPts val="0"/>
              </a:spcAft>
              <a:buNone/>
            </a:pPr>
            <a:r>
              <a:rPr b="1" lang="en"/>
              <a:t>Process</a:t>
            </a:r>
            <a:endParaRPr b="1"/>
          </a:p>
        </p:txBody>
      </p:sp>
      <p:sp>
        <p:nvSpPr>
          <p:cNvPr id="343" name="Google Shape;343;p46"/>
          <p:cNvSpPr/>
          <p:nvPr/>
        </p:nvSpPr>
        <p:spPr>
          <a:xfrm>
            <a:off x="1904763" y="1891619"/>
            <a:ext cx="1529400" cy="412200"/>
          </a:xfrm>
          <a:prstGeom prst="chevron">
            <a:avLst>
              <a:gd fmla="val 50000" name="adj"/>
            </a:avLst>
          </a:prstGeom>
          <a:solidFill>
            <a:srgbClr val="93C47D"/>
          </a:solidFill>
          <a:ln cap="flat" cmpd="sng" w="1905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POST</a:t>
            </a:r>
            <a:r>
              <a:rPr lang="en"/>
              <a:t>  </a:t>
            </a:r>
            <a:endParaRPr/>
          </a:p>
        </p:txBody>
      </p:sp>
      <p:sp>
        <p:nvSpPr>
          <p:cNvPr id="344" name="Google Shape;344;p46"/>
          <p:cNvSpPr/>
          <p:nvPr/>
        </p:nvSpPr>
        <p:spPr>
          <a:xfrm>
            <a:off x="1905300" y="3326844"/>
            <a:ext cx="1529400" cy="412200"/>
          </a:xfrm>
          <a:prstGeom prst="chevron">
            <a:avLst>
              <a:gd fmla="val 50000" name="adj"/>
            </a:avLst>
          </a:prstGeom>
          <a:solidFill>
            <a:srgbClr val="93C47D"/>
          </a:solidFill>
          <a:ln cap="flat" cmpd="sng" w="1905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POST</a:t>
            </a:r>
            <a:r>
              <a:rPr lang="en"/>
              <a:t>  </a:t>
            </a:r>
            <a:endParaRPr/>
          </a:p>
        </p:txBody>
      </p:sp>
      <p:sp>
        <p:nvSpPr>
          <p:cNvPr id="345" name="Google Shape;345;p46"/>
          <p:cNvSpPr txBox="1"/>
          <p:nvPr/>
        </p:nvSpPr>
        <p:spPr>
          <a:xfrm>
            <a:off x="787775" y="4080925"/>
            <a:ext cx="2722500" cy="22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CodeMash Attendees Front End</a:t>
            </a:r>
            <a:endParaRPr/>
          </a:p>
        </p:txBody>
      </p:sp>
      <p:sp>
        <p:nvSpPr>
          <p:cNvPr id="346" name="Google Shape;346;p46"/>
          <p:cNvSpPr txBox="1"/>
          <p:nvPr/>
        </p:nvSpPr>
        <p:spPr>
          <a:xfrm>
            <a:off x="890025" y="2608425"/>
            <a:ext cx="2096100" cy="43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Mono"/>
                <a:ea typeface="Roboto Mono"/>
                <a:cs typeface="Roboto Mono"/>
                <a:sym typeface="Roboto Mono"/>
              </a:rPr>
              <a:t>l</a:t>
            </a:r>
            <a:r>
              <a:rPr b="1" lang="en">
                <a:latin typeface="Roboto Mono"/>
                <a:ea typeface="Roboto Mono"/>
                <a:cs typeface="Roboto Mono"/>
                <a:sym typeface="Roboto Mono"/>
              </a:rPr>
              <a:t>ast_slept : T1</a:t>
            </a:r>
            <a:endParaRPr b="1">
              <a:latin typeface="Roboto Mono"/>
              <a:ea typeface="Roboto Mono"/>
              <a:cs typeface="Roboto Mono"/>
              <a:sym typeface="Roboto Mono"/>
            </a:endParaRPr>
          </a:p>
        </p:txBody>
      </p:sp>
      <p:sp>
        <p:nvSpPr>
          <p:cNvPr id="347" name="Google Shape;347;p46"/>
          <p:cNvSpPr/>
          <p:nvPr/>
        </p:nvSpPr>
        <p:spPr>
          <a:xfrm>
            <a:off x="5839575" y="3264963"/>
            <a:ext cx="880800" cy="412200"/>
          </a:xfrm>
          <a:prstGeom prst="rect">
            <a:avLst/>
          </a:prstGeom>
          <a:solidFill>
            <a:srgbClr val="FFD966"/>
          </a:solidFill>
          <a:ln cap="flat" cmpd="sng" w="9525">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R1</a:t>
            </a:r>
            <a:endParaRPr/>
          </a:p>
        </p:txBody>
      </p:sp>
      <p:sp>
        <p:nvSpPr>
          <p:cNvPr id="348" name="Google Shape;348;p46"/>
          <p:cNvSpPr/>
          <p:nvPr/>
        </p:nvSpPr>
        <p:spPr>
          <a:xfrm>
            <a:off x="880932" y="3326850"/>
            <a:ext cx="880800" cy="412200"/>
          </a:xfrm>
          <a:prstGeom prst="rect">
            <a:avLst/>
          </a:prstGeom>
          <a:solidFill>
            <a:srgbClr val="FFD966"/>
          </a:solidFill>
          <a:ln cap="flat" cmpd="sng" w="9525">
            <a:solidFill>
              <a:srgbClr val="BF9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R2</a:t>
            </a:r>
            <a:endParaRPr/>
          </a:p>
        </p:txBody>
      </p:sp>
      <p:sp>
        <p:nvSpPr>
          <p:cNvPr id="349" name="Google Shape;349;p46"/>
          <p:cNvSpPr/>
          <p:nvPr/>
        </p:nvSpPr>
        <p:spPr>
          <a:xfrm>
            <a:off x="6800607" y="3264525"/>
            <a:ext cx="880800" cy="412200"/>
          </a:xfrm>
          <a:prstGeom prst="rect">
            <a:avLst/>
          </a:prstGeom>
          <a:solidFill>
            <a:srgbClr val="CCCCCC"/>
          </a:solidFill>
          <a:ln cap="flat" cmpd="sng" w="9525">
            <a:solidFill>
              <a:srgbClr val="BF9000"/>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R2</a:t>
            </a:r>
            <a:endParaRPr/>
          </a:p>
        </p:txBody>
      </p:sp>
      <p:sp>
        <p:nvSpPr>
          <p:cNvPr id="350" name="Google Shape;350;p46"/>
          <p:cNvSpPr/>
          <p:nvPr/>
        </p:nvSpPr>
        <p:spPr>
          <a:xfrm>
            <a:off x="7863900" y="0"/>
            <a:ext cx="1280100" cy="266700"/>
          </a:xfrm>
          <a:prstGeom prst="rect">
            <a:avLst/>
          </a:pr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54" name="Shape 354"/>
        <p:cNvGrpSpPr/>
        <p:nvPr/>
      </p:nvGrpSpPr>
      <p:grpSpPr>
        <a:xfrm>
          <a:off x="0" y="0"/>
          <a:ext cx="0" cy="0"/>
          <a:chOff x="0" y="0"/>
          <a:chExt cx="0" cy="0"/>
        </a:xfrm>
      </p:grpSpPr>
      <p:sp>
        <p:nvSpPr>
          <p:cNvPr id="355" name="Google Shape;355;p47"/>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Typing</a:t>
            </a:r>
            <a:endParaRPr/>
          </a:p>
        </p:txBody>
      </p:sp>
      <p:cxnSp>
        <p:nvCxnSpPr>
          <p:cNvPr id="356" name="Google Shape;356;p47"/>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357" name="Google Shape;357;p47"/>
          <p:cNvSpPr txBox="1"/>
          <p:nvPr/>
        </p:nvSpPr>
        <p:spPr>
          <a:xfrm>
            <a:off x="7010725" y="2584225"/>
            <a:ext cx="1545900" cy="13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200"/>
              <a:t>0.0</a:t>
            </a:r>
            <a:endParaRPr sz="7200"/>
          </a:p>
        </p:txBody>
      </p:sp>
      <p:sp>
        <p:nvSpPr>
          <p:cNvPr id="358" name="Google Shape;358;p47"/>
          <p:cNvSpPr txBox="1"/>
          <p:nvPr/>
        </p:nvSpPr>
        <p:spPr>
          <a:xfrm>
            <a:off x="554300" y="1438088"/>
            <a:ext cx="3297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Discoverable</a:t>
            </a:r>
            <a:endParaRPr sz="2400"/>
          </a:p>
        </p:txBody>
      </p:sp>
      <p:sp>
        <p:nvSpPr>
          <p:cNvPr id="359" name="Google Shape;359;p47"/>
          <p:cNvSpPr txBox="1"/>
          <p:nvPr/>
        </p:nvSpPr>
        <p:spPr>
          <a:xfrm>
            <a:off x="5198125" y="1454775"/>
            <a:ext cx="3297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Consistent</a:t>
            </a:r>
            <a:endParaRPr sz="2400"/>
          </a:p>
        </p:txBody>
      </p:sp>
      <p:sp>
        <p:nvSpPr>
          <p:cNvPr id="360" name="Google Shape;360;p47"/>
          <p:cNvSpPr txBox="1"/>
          <p:nvPr/>
        </p:nvSpPr>
        <p:spPr>
          <a:xfrm>
            <a:off x="5088550" y="2584225"/>
            <a:ext cx="1508400" cy="131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7200"/>
              <a:t>12</a:t>
            </a:r>
            <a:endParaRPr sz="7200"/>
          </a:p>
        </p:txBody>
      </p:sp>
      <p:sp>
        <p:nvSpPr>
          <p:cNvPr id="361" name="Google Shape;361;p47"/>
          <p:cNvSpPr txBox="1"/>
          <p:nvPr/>
        </p:nvSpPr>
        <p:spPr>
          <a:xfrm>
            <a:off x="6503500" y="3119925"/>
            <a:ext cx="571500" cy="32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VS.</a:t>
            </a:r>
            <a:endParaRPr sz="1800"/>
          </a:p>
        </p:txBody>
      </p:sp>
      <p:sp>
        <p:nvSpPr>
          <p:cNvPr id="362" name="Google Shape;362;p47"/>
          <p:cNvSpPr txBox="1"/>
          <p:nvPr/>
        </p:nvSpPr>
        <p:spPr>
          <a:xfrm>
            <a:off x="478100" y="2484100"/>
            <a:ext cx="3663300" cy="9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GET /api/describe</a:t>
            </a:r>
            <a:endParaRPr sz="3000"/>
          </a:p>
        </p:txBody>
      </p:sp>
      <p:cxnSp>
        <p:nvCxnSpPr>
          <p:cNvPr id="363" name="Google Shape;363;p47"/>
          <p:cNvCxnSpPr/>
          <p:nvPr/>
        </p:nvCxnSpPr>
        <p:spPr>
          <a:xfrm>
            <a:off x="4516050" y="1228225"/>
            <a:ext cx="0" cy="3616500"/>
          </a:xfrm>
          <a:prstGeom prst="straightConnector1">
            <a:avLst/>
          </a:prstGeom>
          <a:noFill/>
          <a:ln cap="flat" cmpd="sng" w="114300">
            <a:solidFill>
              <a:schemeClr val="dk2"/>
            </a:solidFill>
            <a:prstDash val="dash"/>
            <a:round/>
            <a:headEnd len="med" w="med" type="none"/>
            <a:tailEnd len="med" w="med" type="none"/>
          </a:ln>
        </p:spPr>
      </p:cxnSp>
      <p:sp>
        <p:nvSpPr>
          <p:cNvPr id="364" name="Google Shape;364;p47"/>
          <p:cNvSpPr/>
          <p:nvPr/>
        </p:nvSpPr>
        <p:spPr>
          <a:xfrm>
            <a:off x="7863900" y="0"/>
            <a:ext cx="1280100" cy="266700"/>
          </a:xfrm>
          <a:prstGeom prst="rect">
            <a:avLst/>
          </a:pr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68" name="Shape 368"/>
        <p:cNvGrpSpPr/>
        <p:nvPr/>
      </p:nvGrpSpPr>
      <p:grpSpPr>
        <a:xfrm>
          <a:off x="0" y="0"/>
          <a:ext cx="0" cy="0"/>
          <a:chOff x="0" y="0"/>
          <a:chExt cx="0" cy="0"/>
        </a:xfrm>
      </p:grpSpPr>
      <p:sp>
        <p:nvSpPr>
          <p:cNvPr id="369" name="Google Shape;369;p48"/>
          <p:cNvSpPr txBox="1"/>
          <p:nvPr/>
        </p:nvSpPr>
        <p:spPr>
          <a:xfrm>
            <a:off x="1893450" y="2210125"/>
            <a:ext cx="5357100" cy="141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Roboto Mono"/>
                <a:ea typeface="Roboto Mono"/>
                <a:cs typeface="Roboto Mono"/>
                <a:sym typeface="Roboto Mono"/>
              </a:rPr>
              <a:t>HTTP 200 OK</a:t>
            </a:r>
            <a:endParaRPr sz="3000">
              <a:latin typeface="Roboto Mono"/>
              <a:ea typeface="Roboto Mono"/>
              <a:cs typeface="Roboto Mono"/>
              <a:sym typeface="Roboto Mono"/>
            </a:endParaRPr>
          </a:p>
          <a:p>
            <a:pPr indent="0" lvl="0" marL="0" rtl="0" algn="l">
              <a:spcBef>
                <a:spcPts val="0"/>
              </a:spcBef>
              <a:spcAft>
                <a:spcPts val="0"/>
              </a:spcAft>
              <a:buNone/>
            </a:pPr>
            <a:r>
              <a:rPr lang="en" sz="3000">
                <a:latin typeface="Roboto Mono"/>
                <a:ea typeface="Roboto Mono"/>
                <a:cs typeface="Roboto Mono"/>
                <a:sym typeface="Roboto Mono"/>
              </a:rPr>
              <a:t>{“status”: “error”}</a:t>
            </a:r>
            <a:endParaRPr sz="3000">
              <a:latin typeface="Roboto Mono"/>
              <a:ea typeface="Roboto Mono"/>
              <a:cs typeface="Roboto Mono"/>
              <a:sym typeface="Roboto Mono"/>
            </a:endParaRPr>
          </a:p>
          <a:p>
            <a:pPr indent="0" lvl="0" marL="0" rtl="0" algn="l">
              <a:spcBef>
                <a:spcPts val="0"/>
              </a:spcBef>
              <a:spcAft>
                <a:spcPts val="0"/>
              </a:spcAft>
              <a:buNone/>
            </a:pPr>
            <a:r>
              <a:t/>
            </a:r>
            <a:endParaRPr sz="1600">
              <a:latin typeface="Roboto Mono"/>
              <a:ea typeface="Roboto Mono"/>
              <a:cs typeface="Roboto Mono"/>
              <a:sym typeface="Roboto Mono"/>
            </a:endParaRPr>
          </a:p>
        </p:txBody>
      </p:sp>
      <p:sp>
        <p:nvSpPr>
          <p:cNvPr id="370" name="Google Shape;370;p48"/>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Error Messaging</a:t>
            </a:r>
            <a:endParaRPr/>
          </a:p>
        </p:txBody>
      </p:sp>
      <p:cxnSp>
        <p:nvCxnSpPr>
          <p:cNvPr id="371" name="Google Shape;371;p48"/>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372" name="Google Shape;372;p48"/>
          <p:cNvSpPr/>
          <p:nvPr/>
        </p:nvSpPr>
        <p:spPr>
          <a:xfrm>
            <a:off x="7863900" y="0"/>
            <a:ext cx="1280100" cy="266700"/>
          </a:xfrm>
          <a:prstGeom prst="rect">
            <a:avLst/>
          </a:pr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76" name="Shape 376"/>
        <p:cNvGrpSpPr/>
        <p:nvPr/>
      </p:nvGrpSpPr>
      <p:grpSpPr>
        <a:xfrm>
          <a:off x="0" y="0"/>
          <a:ext cx="0" cy="0"/>
          <a:chOff x="0" y="0"/>
          <a:chExt cx="0" cy="0"/>
        </a:xfrm>
      </p:grpSpPr>
      <p:sp>
        <p:nvSpPr>
          <p:cNvPr id="377" name="Google Shape;377;p49"/>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Lesson 3 – Be Consistent</a:t>
            </a:r>
            <a:endParaRPr/>
          </a:p>
        </p:txBody>
      </p:sp>
      <p:sp>
        <p:nvSpPr>
          <p:cNvPr id="378" name="Google Shape;378;p49"/>
          <p:cNvSpPr txBox="1"/>
          <p:nvPr/>
        </p:nvSpPr>
        <p:spPr>
          <a:xfrm>
            <a:off x="225350" y="4786500"/>
            <a:ext cx="39879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https://imgflip.com/memegenerator/Bad-Luck-Brian</a:t>
            </a:r>
            <a:endParaRPr/>
          </a:p>
        </p:txBody>
      </p:sp>
      <p:pic>
        <p:nvPicPr>
          <p:cNvPr id="379" name="Google Shape;379;p49"/>
          <p:cNvPicPr preferRelativeResize="0"/>
          <p:nvPr/>
        </p:nvPicPr>
        <p:blipFill>
          <a:blip r:embed="rId4">
            <a:alphaModFix/>
          </a:blip>
          <a:stretch>
            <a:fillRect/>
          </a:stretch>
        </p:blipFill>
        <p:spPr>
          <a:xfrm>
            <a:off x="3101563" y="1137950"/>
            <a:ext cx="2940875" cy="3476125"/>
          </a:xfrm>
          <a:prstGeom prst="rect">
            <a:avLst/>
          </a:prstGeom>
          <a:noFill/>
          <a:ln>
            <a:noFill/>
          </a:ln>
        </p:spPr>
      </p:pic>
      <p:cxnSp>
        <p:nvCxnSpPr>
          <p:cNvPr id="380" name="Google Shape;380;p49"/>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381" name="Google Shape;381;p49"/>
          <p:cNvSpPr/>
          <p:nvPr/>
        </p:nvSpPr>
        <p:spPr>
          <a:xfrm>
            <a:off x="7863900" y="0"/>
            <a:ext cx="1280100" cy="266700"/>
          </a:xfrm>
          <a:prstGeom prst="rect">
            <a:avLst/>
          </a:pr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85" name="Shape 385"/>
        <p:cNvGrpSpPr/>
        <p:nvPr/>
      </p:nvGrpSpPr>
      <p:grpSpPr>
        <a:xfrm>
          <a:off x="0" y="0"/>
          <a:ext cx="0" cy="0"/>
          <a:chOff x="0" y="0"/>
          <a:chExt cx="0" cy="0"/>
        </a:xfrm>
      </p:grpSpPr>
      <p:sp>
        <p:nvSpPr>
          <p:cNvPr id="386" name="Google Shape;386;p50"/>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Lesson 3: In The Wild</a:t>
            </a:r>
            <a:endParaRPr/>
          </a:p>
        </p:txBody>
      </p:sp>
      <p:pic>
        <p:nvPicPr>
          <p:cNvPr id="387" name="Google Shape;387;p50"/>
          <p:cNvPicPr preferRelativeResize="0"/>
          <p:nvPr/>
        </p:nvPicPr>
        <p:blipFill rotWithShape="1">
          <a:blip r:embed="rId3">
            <a:alphaModFix/>
          </a:blip>
          <a:srcRect b="0" l="22606" r="0" t="9206"/>
          <a:stretch/>
        </p:blipFill>
        <p:spPr>
          <a:xfrm>
            <a:off x="6409488" y="1053425"/>
            <a:ext cx="2306273" cy="3607649"/>
          </a:xfrm>
          <a:prstGeom prst="rect">
            <a:avLst/>
          </a:prstGeom>
          <a:noFill/>
          <a:ln>
            <a:noFill/>
          </a:ln>
        </p:spPr>
      </p:pic>
      <p:sp>
        <p:nvSpPr>
          <p:cNvPr id="388" name="Google Shape;388;p50"/>
          <p:cNvSpPr txBox="1"/>
          <p:nvPr/>
        </p:nvSpPr>
        <p:spPr>
          <a:xfrm>
            <a:off x="368350" y="2318300"/>
            <a:ext cx="5529000" cy="107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oboto Mono"/>
                <a:ea typeface="Roboto Mono"/>
                <a:cs typeface="Roboto Mono"/>
                <a:sym typeface="Roboto Mono"/>
              </a:rPr>
              <a:t>[error for error </a:t>
            </a:r>
            <a:endParaRPr sz="1800">
              <a:latin typeface="Roboto Mono"/>
              <a:ea typeface="Roboto Mono"/>
              <a:cs typeface="Roboto Mono"/>
              <a:sym typeface="Roboto Mono"/>
            </a:endParaRPr>
          </a:p>
          <a:p>
            <a:pPr indent="0" lvl="0" marL="0" rtl="0" algn="l">
              <a:spcBef>
                <a:spcPts val="0"/>
              </a:spcBef>
              <a:spcAft>
                <a:spcPts val="0"/>
              </a:spcAft>
              <a:buNone/>
            </a:pPr>
            <a:r>
              <a:rPr lang="en" sz="1800">
                <a:latin typeface="Roboto Mono"/>
                <a:ea typeface="Roboto Mono"/>
                <a:cs typeface="Roboto Mono"/>
                <a:sym typeface="Roboto Mono"/>
              </a:rPr>
              <a:t> in ex.fault.detail.FaultDetail.errors</a:t>
            </a:r>
            <a:endParaRPr sz="1800">
              <a:latin typeface="Roboto Mono"/>
              <a:ea typeface="Roboto Mono"/>
              <a:cs typeface="Roboto Mono"/>
              <a:sym typeface="Roboto Mono"/>
            </a:endParaRPr>
          </a:p>
          <a:p>
            <a:pPr indent="0" lvl="0" marL="0" rtl="0" algn="l">
              <a:spcBef>
                <a:spcPts val="0"/>
              </a:spcBef>
              <a:spcAft>
                <a:spcPts val="0"/>
              </a:spcAft>
              <a:buNone/>
            </a:pPr>
            <a:r>
              <a:rPr lang="en" sz="1800">
                <a:latin typeface="Roboto Mono"/>
                <a:ea typeface="Roboto Mono"/>
                <a:cs typeface="Roboto Mono"/>
                <a:sym typeface="Roboto Mono"/>
              </a:rPr>
              <a:t> if error.ErrorType == “AuthError”]</a:t>
            </a:r>
            <a:endParaRPr sz="1800">
              <a:latin typeface="Roboto Mono"/>
              <a:ea typeface="Roboto Mono"/>
              <a:cs typeface="Roboto Mono"/>
              <a:sym typeface="Roboto Mono"/>
            </a:endParaRPr>
          </a:p>
        </p:txBody>
      </p:sp>
      <p:cxnSp>
        <p:nvCxnSpPr>
          <p:cNvPr id="389" name="Google Shape;389;p50"/>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390" name="Google Shape;390;p50"/>
          <p:cNvSpPr/>
          <p:nvPr/>
        </p:nvSpPr>
        <p:spPr>
          <a:xfrm>
            <a:off x="7863900" y="0"/>
            <a:ext cx="1280100" cy="266700"/>
          </a:xfrm>
          <a:prstGeom prst="rect">
            <a:avLst/>
          </a:pr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394" name="Shape 394"/>
        <p:cNvGrpSpPr/>
        <p:nvPr/>
      </p:nvGrpSpPr>
      <p:grpSpPr>
        <a:xfrm>
          <a:off x="0" y="0"/>
          <a:ext cx="0" cy="0"/>
          <a:chOff x="0" y="0"/>
          <a:chExt cx="0" cy="0"/>
        </a:xfrm>
      </p:grpSpPr>
      <p:sp>
        <p:nvSpPr>
          <p:cNvPr id="395" name="Google Shape;395;p5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Lesson 4 in Authorization</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78" name="Shape 78"/>
        <p:cNvGrpSpPr/>
        <p:nvPr/>
      </p:nvGrpSpPr>
      <p:grpSpPr>
        <a:xfrm>
          <a:off x="0" y="0"/>
          <a:ext cx="0" cy="0"/>
          <a:chOff x="0" y="0"/>
          <a:chExt cx="0" cy="0"/>
        </a:xfrm>
      </p:grpSpPr>
      <p:sp>
        <p:nvSpPr>
          <p:cNvPr id="79" name="Google Shape;79;p1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Level Setting</a:t>
            </a:r>
            <a:endParaRPr>
              <a:solidFill>
                <a:srgbClr val="FFFFFF"/>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9" name="Shape 399"/>
        <p:cNvGrpSpPr/>
        <p:nvPr/>
      </p:nvGrpSpPr>
      <p:grpSpPr>
        <a:xfrm>
          <a:off x="0" y="0"/>
          <a:ext cx="0" cy="0"/>
          <a:chOff x="0" y="0"/>
          <a:chExt cx="0" cy="0"/>
        </a:xfrm>
      </p:grpSpPr>
      <p:sp>
        <p:nvSpPr>
          <p:cNvPr id="400" name="Google Shape;400;p52"/>
          <p:cNvSpPr txBox="1"/>
          <p:nvPr>
            <p:ph idx="1" type="body"/>
          </p:nvPr>
        </p:nvSpPr>
        <p:spPr>
          <a:xfrm>
            <a:off x="965250" y="1229900"/>
            <a:ext cx="7419900" cy="310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...user generated, easy to revoke and recreate</a:t>
            </a:r>
            <a:endParaRPr/>
          </a:p>
          <a:p>
            <a:pPr indent="0" lvl="0" marL="0" rtl="0" algn="r">
              <a:spcBef>
                <a:spcPts val="1600"/>
              </a:spcBef>
              <a:spcAft>
                <a:spcPts val="0"/>
              </a:spcAft>
              <a:buNone/>
            </a:pPr>
            <a:r>
              <a:rPr lang="en"/>
              <a:t>...encrypted, nonced, signed, validated requests</a:t>
            </a:r>
            <a:endParaRPr/>
          </a:p>
          <a:p>
            <a:pPr indent="0" lvl="0" marL="0" rtl="0" algn="r">
              <a:spcBef>
                <a:spcPts val="1600"/>
              </a:spcBef>
              <a:spcAft>
                <a:spcPts val="0"/>
              </a:spcAft>
              <a:buNone/>
            </a:pPr>
            <a:r>
              <a:rPr lang="en"/>
              <a:t>...three-legged handshake, no password exchanged</a:t>
            </a:r>
            <a:endParaRPr/>
          </a:p>
          <a:p>
            <a:pPr indent="0" lvl="0" marL="0" rtl="0" algn="r">
              <a:spcBef>
                <a:spcPts val="1600"/>
              </a:spcBef>
              <a:spcAft>
                <a:spcPts val="0"/>
              </a:spcAft>
              <a:buNone/>
            </a:pPr>
            <a:r>
              <a:rPr lang="en"/>
              <a:t>...credentials appear directly in request headers</a:t>
            </a:r>
            <a:endParaRPr/>
          </a:p>
          <a:p>
            <a:pPr indent="0" lvl="0" marL="0" rtl="0" algn="r">
              <a:spcBef>
                <a:spcPts val="1600"/>
              </a:spcBef>
              <a:spcAft>
                <a:spcPts val="1600"/>
              </a:spcAft>
              <a:buNone/>
            </a:pPr>
            <a:r>
              <a:rPr lang="en"/>
              <a:t>… … it happens!</a:t>
            </a:r>
            <a:endParaRPr/>
          </a:p>
        </p:txBody>
      </p:sp>
      <p:sp>
        <p:nvSpPr>
          <p:cNvPr id="401" name="Google Shape;401;p52"/>
          <p:cNvSpPr txBox="1"/>
          <p:nvPr>
            <p:ph idx="1" type="body"/>
          </p:nvPr>
        </p:nvSpPr>
        <p:spPr>
          <a:xfrm>
            <a:off x="965250" y="1229900"/>
            <a:ext cx="7419900" cy="310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Token-Based</a:t>
            </a:r>
            <a:endParaRPr/>
          </a:p>
          <a:p>
            <a:pPr indent="0" lvl="0" marL="0" rtl="0" algn="l">
              <a:spcBef>
                <a:spcPts val="1600"/>
              </a:spcBef>
              <a:spcAft>
                <a:spcPts val="0"/>
              </a:spcAft>
              <a:buNone/>
            </a:pPr>
            <a:r>
              <a:rPr lang="en"/>
              <a:t>OAuth1</a:t>
            </a:r>
            <a:endParaRPr/>
          </a:p>
          <a:p>
            <a:pPr indent="0" lvl="0" marL="0" rtl="0" algn="l">
              <a:spcBef>
                <a:spcPts val="1600"/>
              </a:spcBef>
              <a:spcAft>
                <a:spcPts val="0"/>
              </a:spcAft>
              <a:buNone/>
            </a:pPr>
            <a:r>
              <a:rPr lang="en"/>
              <a:t>OAuth2</a:t>
            </a:r>
            <a:endParaRPr/>
          </a:p>
          <a:p>
            <a:pPr indent="0" lvl="0" marL="0" rtl="0" algn="l">
              <a:spcBef>
                <a:spcPts val="1600"/>
              </a:spcBef>
              <a:spcAft>
                <a:spcPts val="0"/>
              </a:spcAft>
              <a:buNone/>
            </a:pPr>
            <a:r>
              <a:rPr lang="en"/>
              <a:t>Basic Auth</a:t>
            </a:r>
            <a:endParaRPr/>
          </a:p>
          <a:p>
            <a:pPr indent="0" lvl="0" marL="0" rtl="0" algn="l">
              <a:spcBef>
                <a:spcPts val="1600"/>
              </a:spcBef>
              <a:spcAft>
                <a:spcPts val="1600"/>
              </a:spcAft>
              <a:buNone/>
            </a:pPr>
            <a:r>
              <a:rPr lang="en"/>
              <a:t>One of these and then some</a:t>
            </a:r>
            <a:r>
              <a:rPr lang="en"/>
              <a:t>?</a:t>
            </a:r>
            <a:endParaRPr/>
          </a:p>
        </p:txBody>
      </p:sp>
      <p:sp>
        <p:nvSpPr>
          <p:cNvPr id="402" name="Google Shape;402;p52"/>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Authorization</a:t>
            </a:r>
            <a:endParaRPr/>
          </a:p>
        </p:txBody>
      </p:sp>
      <p:sp>
        <p:nvSpPr>
          <p:cNvPr id="403" name="Google Shape;403;p52"/>
          <p:cNvSpPr txBox="1"/>
          <p:nvPr>
            <p:ph idx="1" type="body"/>
          </p:nvPr>
        </p:nvSpPr>
        <p:spPr>
          <a:xfrm>
            <a:off x="3684725" y="4337875"/>
            <a:ext cx="5300100" cy="512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i="1" lang="en"/>
              <a:t>It really depends on your security needs...</a:t>
            </a:r>
            <a:endParaRPr b="1" i="1"/>
          </a:p>
        </p:txBody>
      </p:sp>
      <p:cxnSp>
        <p:nvCxnSpPr>
          <p:cNvPr id="404" name="Google Shape;404;p52"/>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405" name="Google Shape;405;p52"/>
          <p:cNvSpPr/>
          <p:nvPr/>
        </p:nvSpPr>
        <p:spPr>
          <a:xfrm>
            <a:off x="7863900" y="0"/>
            <a:ext cx="1280100" cy="2667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0">
                                            <p:txEl>
                                              <p:pRg end="0" st="0"/>
                                            </p:txEl>
                                          </p:spTgt>
                                        </p:tgtEl>
                                        <p:attrNameLst>
                                          <p:attrName>style.visibility</p:attrName>
                                        </p:attrNameLst>
                                      </p:cBhvr>
                                      <p:to>
                                        <p:strVal val="visible"/>
                                      </p:to>
                                    </p:set>
                                    <p:animEffect filter="fade" transition="in">
                                      <p:cBhvr>
                                        <p:cTn dur="1000"/>
                                        <p:tgtEl>
                                          <p:spTgt spid="40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0">
                                            <p:txEl>
                                              <p:pRg end="1" st="1"/>
                                            </p:txEl>
                                          </p:spTgt>
                                        </p:tgtEl>
                                        <p:attrNameLst>
                                          <p:attrName>style.visibility</p:attrName>
                                        </p:attrNameLst>
                                      </p:cBhvr>
                                      <p:to>
                                        <p:strVal val="visible"/>
                                      </p:to>
                                    </p:set>
                                    <p:animEffect filter="fade" transition="in">
                                      <p:cBhvr>
                                        <p:cTn dur="1000"/>
                                        <p:tgtEl>
                                          <p:spTgt spid="40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0">
                                            <p:txEl>
                                              <p:pRg end="2" st="2"/>
                                            </p:txEl>
                                          </p:spTgt>
                                        </p:tgtEl>
                                        <p:attrNameLst>
                                          <p:attrName>style.visibility</p:attrName>
                                        </p:attrNameLst>
                                      </p:cBhvr>
                                      <p:to>
                                        <p:strVal val="visible"/>
                                      </p:to>
                                    </p:set>
                                    <p:animEffect filter="fade" transition="in">
                                      <p:cBhvr>
                                        <p:cTn dur="1000"/>
                                        <p:tgtEl>
                                          <p:spTgt spid="40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0">
                                            <p:txEl>
                                              <p:pRg end="3" st="3"/>
                                            </p:txEl>
                                          </p:spTgt>
                                        </p:tgtEl>
                                        <p:attrNameLst>
                                          <p:attrName>style.visibility</p:attrName>
                                        </p:attrNameLst>
                                      </p:cBhvr>
                                      <p:to>
                                        <p:strVal val="visible"/>
                                      </p:to>
                                    </p:set>
                                    <p:animEffect filter="fade" transition="in">
                                      <p:cBhvr>
                                        <p:cTn dur="1000"/>
                                        <p:tgtEl>
                                          <p:spTgt spid="40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0">
                                            <p:txEl>
                                              <p:pRg end="4" st="4"/>
                                            </p:txEl>
                                          </p:spTgt>
                                        </p:tgtEl>
                                        <p:attrNameLst>
                                          <p:attrName>style.visibility</p:attrName>
                                        </p:attrNameLst>
                                      </p:cBhvr>
                                      <p:to>
                                        <p:strVal val="visible"/>
                                      </p:to>
                                    </p:set>
                                    <p:animEffect filter="fade" transition="in">
                                      <p:cBhvr>
                                        <p:cTn dur="1000"/>
                                        <p:tgtEl>
                                          <p:spTgt spid="40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Google Shape;410;p53"/>
          <p:cNvSpPr txBox="1"/>
          <p:nvPr>
            <p:ph idx="1" type="body"/>
          </p:nvPr>
        </p:nvSpPr>
        <p:spPr>
          <a:xfrm>
            <a:off x="965250" y="1229900"/>
            <a:ext cx="7419900" cy="310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...give users the ability to easily revoke tokens</a:t>
            </a:r>
            <a:endParaRPr/>
          </a:p>
          <a:p>
            <a:pPr indent="0" lvl="0" marL="0" rtl="0" algn="r">
              <a:spcBef>
                <a:spcPts val="1600"/>
              </a:spcBef>
              <a:spcAft>
                <a:spcPts val="0"/>
              </a:spcAft>
              <a:buNone/>
            </a:pPr>
            <a:r>
              <a:rPr lang="en"/>
              <a:t>...complicated, keep to spec and </a:t>
            </a:r>
            <a:r>
              <a:rPr i="1" lang="en"/>
              <a:t>document</a:t>
            </a:r>
            <a:endParaRPr i="1"/>
          </a:p>
          <a:p>
            <a:pPr indent="0" lvl="0" marL="0" rtl="0" algn="r">
              <a:spcBef>
                <a:spcPts val="1600"/>
              </a:spcBef>
              <a:spcAft>
                <a:spcPts val="0"/>
              </a:spcAft>
              <a:buNone/>
            </a:pPr>
            <a:r>
              <a:rPr lang="en"/>
              <a:t>...allow viewing/control over redirect_urls, client ID, secret...</a:t>
            </a:r>
            <a:endParaRPr/>
          </a:p>
          <a:p>
            <a:pPr indent="0" lvl="0" marL="0" rtl="0" algn="r">
              <a:spcBef>
                <a:spcPts val="1600"/>
              </a:spcBef>
              <a:spcAft>
                <a:spcPts val="0"/>
              </a:spcAft>
              <a:buNone/>
            </a:pPr>
            <a:r>
              <a:rPr lang="en"/>
              <a:t>...please don’t put credentials in the URL string</a:t>
            </a:r>
            <a:endParaRPr/>
          </a:p>
          <a:p>
            <a:pPr indent="0" lvl="0" marL="0" rtl="0" algn="r">
              <a:spcBef>
                <a:spcPts val="1600"/>
              </a:spcBef>
              <a:spcAft>
                <a:spcPts val="1600"/>
              </a:spcAft>
              <a:buNone/>
            </a:pPr>
            <a:r>
              <a:rPr lang="en"/>
              <a:t>… … </a:t>
            </a:r>
            <a:r>
              <a:rPr b="1" i="1" lang="en"/>
              <a:t>document</a:t>
            </a:r>
            <a:r>
              <a:rPr lang="en"/>
              <a:t> it!</a:t>
            </a:r>
            <a:endParaRPr/>
          </a:p>
        </p:txBody>
      </p:sp>
      <p:sp>
        <p:nvSpPr>
          <p:cNvPr id="411" name="Google Shape;411;p53"/>
          <p:cNvSpPr txBox="1"/>
          <p:nvPr>
            <p:ph idx="1" type="body"/>
          </p:nvPr>
        </p:nvSpPr>
        <p:spPr>
          <a:xfrm>
            <a:off x="965250" y="1229900"/>
            <a:ext cx="7419900" cy="310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Token-Based</a:t>
            </a:r>
            <a:endParaRPr/>
          </a:p>
          <a:p>
            <a:pPr indent="0" lvl="0" marL="0" rtl="0" algn="l">
              <a:spcBef>
                <a:spcPts val="1600"/>
              </a:spcBef>
              <a:spcAft>
                <a:spcPts val="0"/>
              </a:spcAft>
              <a:buNone/>
            </a:pPr>
            <a:r>
              <a:rPr lang="en"/>
              <a:t>OAuth1</a:t>
            </a:r>
            <a:endParaRPr/>
          </a:p>
          <a:p>
            <a:pPr indent="0" lvl="0" marL="0" rtl="0" algn="l">
              <a:spcBef>
                <a:spcPts val="1600"/>
              </a:spcBef>
              <a:spcAft>
                <a:spcPts val="0"/>
              </a:spcAft>
              <a:buNone/>
            </a:pPr>
            <a:r>
              <a:rPr lang="en"/>
              <a:t>OAuth2</a:t>
            </a:r>
            <a:endParaRPr/>
          </a:p>
          <a:p>
            <a:pPr indent="0" lvl="0" marL="0" rtl="0" algn="l">
              <a:spcBef>
                <a:spcPts val="1600"/>
              </a:spcBef>
              <a:spcAft>
                <a:spcPts val="0"/>
              </a:spcAft>
              <a:buNone/>
            </a:pPr>
            <a:r>
              <a:rPr lang="en"/>
              <a:t>Basic Auth</a:t>
            </a:r>
            <a:endParaRPr/>
          </a:p>
          <a:p>
            <a:pPr indent="0" lvl="0" marL="0" rtl="0" algn="l">
              <a:spcBef>
                <a:spcPts val="1600"/>
              </a:spcBef>
              <a:spcAft>
                <a:spcPts val="1600"/>
              </a:spcAft>
              <a:buNone/>
            </a:pPr>
            <a:r>
              <a:rPr lang="en"/>
              <a:t>One of these and then some?</a:t>
            </a:r>
            <a:endParaRPr/>
          </a:p>
        </p:txBody>
      </p:sp>
      <p:sp>
        <p:nvSpPr>
          <p:cNvPr id="412" name="Google Shape;412;p53"/>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Authorization – Guidance</a:t>
            </a:r>
            <a:endParaRPr/>
          </a:p>
        </p:txBody>
      </p:sp>
      <p:cxnSp>
        <p:nvCxnSpPr>
          <p:cNvPr id="413" name="Google Shape;413;p53"/>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414" name="Google Shape;414;p53"/>
          <p:cNvSpPr/>
          <p:nvPr/>
        </p:nvSpPr>
        <p:spPr>
          <a:xfrm>
            <a:off x="7863900" y="0"/>
            <a:ext cx="1280100" cy="2667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0">
                                            <p:txEl>
                                              <p:pRg end="0" st="0"/>
                                            </p:txEl>
                                          </p:spTgt>
                                        </p:tgtEl>
                                        <p:attrNameLst>
                                          <p:attrName>style.visibility</p:attrName>
                                        </p:attrNameLst>
                                      </p:cBhvr>
                                      <p:to>
                                        <p:strVal val="visible"/>
                                      </p:to>
                                    </p:set>
                                    <p:animEffect filter="fade" transition="in">
                                      <p:cBhvr>
                                        <p:cTn dur="1000"/>
                                        <p:tgtEl>
                                          <p:spTgt spid="41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0">
                                            <p:txEl>
                                              <p:pRg end="1" st="1"/>
                                            </p:txEl>
                                          </p:spTgt>
                                        </p:tgtEl>
                                        <p:attrNameLst>
                                          <p:attrName>style.visibility</p:attrName>
                                        </p:attrNameLst>
                                      </p:cBhvr>
                                      <p:to>
                                        <p:strVal val="visible"/>
                                      </p:to>
                                    </p:set>
                                    <p:animEffect filter="fade" transition="in">
                                      <p:cBhvr>
                                        <p:cTn dur="1000"/>
                                        <p:tgtEl>
                                          <p:spTgt spid="41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0">
                                            <p:txEl>
                                              <p:pRg end="2" st="2"/>
                                            </p:txEl>
                                          </p:spTgt>
                                        </p:tgtEl>
                                        <p:attrNameLst>
                                          <p:attrName>style.visibility</p:attrName>
                                        </p:attrNameLst>
                                      </p:cBhvr>
                                      <p:to>
                                        <p:strVal val="visible"/>
                                      </p:to>
                                    </p:set>
                                    <p:animEffect filter="fade" transition="in">
                                      <p:cBhvr>
                                        <p:cTn dur="1000"/>
                                        <p:tgtEl>
                                          <p:spTgt spid="41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0">
                                            <p:txEl>
                                              <p:pRg end="3" st="3"/>
                                            </p:txEl>
                                          </p:spTgt>
                                        </p:tgtEl>
                                        <p:attrNameLst>
                                          <p:attrName>style.visibility</p:attrName>
                                        </p:attrNameLst>
                                      </p:cBhvr>
                                      <p:to>
                                        <p:strVal val="visible"/>
                                      </p:to>
                                    </p:set>
                                    <p:animEffect filter="fade" transition="in">
                                      <p:cBhvr>
                                        <p:cTn dur="1000"/>
                                        <p:tgtEl>
                                          <p:spTgt spid="41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0">
                                            <p:txEl>
                                              <p:pRg end="4" st="4"/>
                                            </p:txEl>
                                          </p:spTgt>
                                        </p:tgtEl>
                                        <p:attrNameLst>
                                          <p:attrName>style.visibility</p:attrName>
                                        </p:attrNameLst>
                                      </p:cBhvr>
                                      <p:to>
                                        <p:strVal val="visible"/>
                                      </p:to>
                                    </p:set>
                                    <p:animEffect filter="fade" transition="in">
                                      <p:cBhvr>
                                        <p:cTn dur="1000"/>
                                        <p:tgtEl>
                                          <p:spTgt spid="41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18" name="Shape 418"/>
        <p:cNvGrpSpPr/>
        <p:nvPr/>
      </p:nvGrpSpPr>
      <p:grpSpPr>
        <a:xfrm>
          <a:off x="0" y="0"/>
          <a:ext cx="0" cy="0"/>
          <a:chOff x="0" y="0"/>
          <a:chExt cx="0" cy="0"/>
        </a:xfrm>
      </p:grpSpPr>
      <p:pic>
        <p:nvPicPr>
          <p:cNvPr id="419" name="Google Shape;419;p54"/>
          <p:cNvPicPr preferRelativeResize="0"/>
          <p:nvPr/>
        </p:nvPicPr>
        <p:blipFill>
          <a:blip r:embed="rId3">
            <a:alphaModFix/>
          </a:blip>
          <a:stretch>
            <a:fillRect/>
          </a:stretch>
        </p:blipFill>
        <p:spPr>
          <a:xfrm>
            <a:off x="5049324" y="3465649"/>
            <a:ext cx="955500" cy="955500"/>
          </a:xfrm>
          <a:prstGeom prst="rect">
            <a:avLst/>
          </a:prstGeom>
          <a:noFill/>
          <a:ln>
            <a:noFill/>
          </a:ln>
        </p:spPr>
      </p:pic>
      <p:sp>
        <p:nvSpPr>
          <p:cNvPr id="420" name="Google Shape;420;p54"/>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API Documentation</a:t>
            </a:r>
            <a:endParaRPr/>
          </a:p>
        </p:txBody>
      </p:sp>
      <p:sp>
        <p:nvSpPr>
          <p:cNvPr id="421" name="Google Shape;421;p54"/>
          <p:cNvSpPr txBox="1"/>
          <p:nvPr/>
        </p:nvSpPr>
        <p:spPr>
          <a:xfrm>
            <a:off x="554300" y="1438088"/>
            <a:ext cx="3297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Scopes</a:t>
            </a:r>
            <a:endParaRPr sz="2400"/>
          </a:p>
        </p:txBody>
      </p:sp>
      <p:sp>
        <p:nvSpPr>
          <p:cNvPr id="422" name="Google Shape;422;p54"/>
          <p:cNvSpPr txBox="1"/>
          <p:nvPr/>
        </p:nvSpPr>
        <p:spPr>
          <a:xfrm>
            <a:off x="5198125" y="1454775"/>
            <a:ext cx="32979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Examples</a:t>
            </a:r>
            <a:endParaRPr sz="2400"/>
          </a:p>
        </p:txBody>
      </p:sp>
      <p:sp>
        <p:nvSpPr>
          <p:cNvPr id="423" name="Google Shape;423;p54"/>
          <p:cNvSpPr txBox="1"/>
          <p:nvPr/>
        </p:nvSpPr>
        <p:spPr>
          <a:xfrm>
            <a:off x="271975" y="2484100"/>
            <a:ext cx="4144500" cy="95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GET /oauth/token</a:t>
            </a:r>
            <a:endParaRPr sz="3000"/>
          </a:p>
          <a:p>
            <a:pPr indent="0" lvl="0" marL="0" rtl="0" algn="l">
              <a:spcBef>
                <a:spcPts val="0"/>
              </a:spcBef>
              <a:spcAft>
                <a:spcPts val="0"/>
              </a:spcAft>
              <a:buNone/>
            </a:pPr>
            <a:r>
              <a:rPr lang="en" sz="3000"/>
              <a:t>&amp;scope=invoices.read,</a:t>
            </a:r>
            <a:br>
              <a:rPr lang="en" sz="3000"/>
            </a:br>
            <a:r>
              <a:rPr lang="en" sz="3000"/>
              <a:t>invoiceItems.read,...</a:t>
            </a:r>
            <a:endParaRPr sz="3000"/>
          </a:p>
        </p:txBody>
      </p:sp>
      <p:cxnSp>
        <p:nvCxnSpPr>
          <p:cNvPr id="424" name="Google Shape;424;p54"/>
          <p:cNvCxnSpPr/>
          <p:nvPr/>
        </p:nvCxnSpPr>
        <p:spPr>
          <a:xfrm>
            <a:off x="4516050" y="1228225"/>
            <a:ext cx="0" cy="3616500"/>
          </a:xfrm>
          <a:prstGeom prst="straightConnector1">
            <a:avLst/>
          </a:prstGeom>
          <a:noFill/>
          <a:ln cap="flat" cmpd="sng" w="38100">
            <a:solidFill>
              <a:schemeClr val="dk2"/>
            </a:solidFill>
            <a:prstDash val="dash"/>
            <a:round/>
            <a:headEnd len="med" w="med" type="none"/>
            <a:tailEnd len="med" w="med" type="none"/>
          </a:ln>
        </p:spPr>
      </p:cxnSp>
      <p:pic>
        <p:nvPicPr>
          <p:cNvPr id="425" name="Google Shape;425;p54"/>
          <p:cNvPicPr preferRelativeResize="0"/>
          <p:nvPr/>
        </p:nvPicPr>
        <p:blipFill>
          <a:blip r:embed="rId4">
            <a:alphaModFix/>
          </a:blip>
          <a:stretch>
            <a:fillRect/>
          </a:stretch>
        </p:blipFill>
        <p:spPr>
          <a:xfrm>
            <a:off x="5536225" y="2474400"/>
            <a:ext cx="889000" cy="889000"/>
          </a:xfrm>
          <a:prstGeom prst="rect">
            <a:avLst/>
          </a:prstGeom>
          <a:noFill/>
          <a:ln>
            <a:noFill/>
          </a:ln>
        </p:spPr>
      </p:pic>
      <p:pic>
        <p:nvPicPr>
          <p:cNvPr id="426" name="Google Shape;426;p54"/>
          <p:cNvPicPr preferRelativeResize="0"/>
          <p:nvPr/>
        </p:nvPicPr>
        <p:blipFill>
          <a:blip r:embed="rId5">
            <a:alphaModFix/>
          </a:blip>
          <a:stretch>
            <a:fillRect/>
          </a:stretch>
        </p:blipFill>
        <p:spPr>
          <a:xfrm>
            <a:off x="6425225" y="2474400"/>
            <a:ext cx="1200375" cy="1059750"/>
          </a:xfrm>
          <a:prstGeom prst="rect">
            <a:avLst/>
          </a:prstGeom>
          <a:noFill/>
          <a:ln>
            <a:noFill/>
          </a:ln>
        </p:spPr>
      </p:pic>
      <p:pic>
        <p:nvPicPr>
          <p:cNvPr id="427" name="Google Shape;427;p54"/>
          <p:cNvPicPr preferRelativeResize="0"/>
          <p:nvPr/>
        </p:nvPicPr>
        <p:blipFill>
          <a:blip r:embed="rId6">
            <a:alphaModFix/>
          </a:blip>
          <a:stretch>
            <a:fillRect/>
          </a:stretch>
        </p:blipFill>
        <p:spPr>
          <a:xfrm>
            <a:off x="6055900" y="3433825"/>
            <a:ext cx="681700" cy="681700"/>
          </a:xfrm>
          <a:prstGeom prst="rect">
            <a:avLst/>
          </a:prstGeom>
          <a:noFill/>
          <a:ln>
            <a:noFill/>
          </a:ln>
        </p:spPr>
      </p:pic>
      <p:pic>
        <p:nvPicPr>
          <p:cNvPr id="428" name="Google Shape;428;p54"/>
          <p:cNvPicPr preferRelativeResize="0"/>
          <p:nvPr/>
        </p:nvPicPr>
        <p:blipFill>
          <a:blip r:embed="rId7">
            <a:alphaModFix/>
          </a:blip>
          <a:stretch>
            <a:fillRect/>
          </a:stretch>
        </p:blipFill>
        <p:spPr>
          <a:xfrm>
            <a:off x="6942875" y="3271800"/>
            <a:ext cx="733450" cy="1343200"/>
          </a:xfrm>
          <a:prstGeom prst="rect">
            <a:avLst/>
          </a:prstGeom>
          <a:noFill/>
          <a:ln>
            <a:noFill/>
          </a:ln>
        </p:spPr>
      </p:pic>
      <p:pic>
        <p:nvPicPr>
          <p:cNvPr id="429" name="Google Shape;429;p54"/>
          <p:cNvPicPr preferRelativeResize="0"/>
          <p:nvPr/>
        </p:nvPicPr>
        <p:blipFill>
          <a:blip r:embed="rId8">
            <a:alphaModFix/>
          </a:blip>
          <a:stretch>
            <a:fillRect/>
          </a:stretch>
        </p:blipFill>
        <p:spPr>
          <a:xfrm>
            <a:off x="7734323" y="2298749"/>
            <a:ext cx="827950" cy="889000"/>
          </a:xfrm>
          <a:prstGeom prst="rect">
            <a:avLst/>
          </a:prstGeom>
          <a:noFill/>
          <a:ln>
            <a:noFill/>
          </a:ln>
        </p:spPr>
      </p:pic>
      <p:pic>
        <p:nvPicPr>
          <p:cNvPr id="430" name="Google Shape;430;p54"/>
          <p:cNvPicPr preferRelativeResize="0"/>
          <p:nvPr/>
        </p:nvPicPr>
        <p:blipFill>
          <a:blip r:embed="rId9">
            <a:alphaModFix/>
          </a:blip>
          <a:stretch>
            <a:fillRect/>
          </a:stretch>
        </p:blipFill>
        <p:spPr>
          <a:xfrm>
            <a:off x="7734318" y="3296918"/>
            <a:ext cx="955500" cy="955500"/>
          </a:xfrm>
          <a:prstGeom prst="rect">
            <a:avLst/>
          </a:prstGeom>
          <a:noFill/>
          <a:ln>
            <a:noFill/>
          </a:ln>
        </p:spPr>
      </p:pic>
      <p:pic>
        <p:nvPicPr>
          <p:cNvPr id="431" name="Google Shape;431;p54"/>
          <p:cNvPicPr preferRelativeResize="0"/>
          <p:nvPr/>
        </p:nvPicPr>
        <p:blipFill>
          <a:blip r:embed="rId10">
            <a:alphaModFix/>
          </a:blip>
          <a:stretch>
            <a:fillRect/>
          </a:stretch>
        </p:blipFill>
        <p:spPr>
          <a:xfrm>
            <a:off x="4824625" y="2359051"/>
            <a:ext cx="4044900" cy="2164649"/>
          </a:xfrm>
          <a:prstGeom prst="rect">
            <a:avLst/>
          </a:prstGeom>
          <a:noFill/>
          <a:ln>
            <a:noFill/>
          </a:ln>
        </p:spPr>
      </p:pic>
      <p:sp>
        <p:nvSpPr>
          <p:cNvPr id="432" name="Google Shape;432;p54"/>
          <p:cNvSpPr txBox="1"/>
          <p:nvPr/>
        </p:nvSpPr>
        <p:spPr>
          <a:xfrm>
            <a:off x="7559575" y="4805200"/>
            <a:ext cx="1410900" cy="210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u="sng">
                <a:solidFill>
                  <a:schemeClr val="hlink"/>
                </a:solidFill>
                <a:hlinkClick r:id="rId11"/>
              </a:rPr>
              <a:t>All Images</a:t>
            </a:r>
            <a:endParaRPr sz="1000"/>
          </a:p>
        </p:txBody>
      </p:sp>
      <p:cxnSp>
        <p:nvCxnSpPr>
          <p:cNvPr id="433" name="Google Shape;433;p54"/>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434" name="Google Shape;434;p54"/>
          <p:cNvSpPr/>
          <p:nvPr/>
        </p:nvSpPr>
        <p:spPr>
          <a:xfrm>
            <a:off x="7863900" y="0"/>
            <a:ext cx="1280100" cy="2667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38" name="Shape 438"/>
        <p:cNvGrpSpPr/>
        <p:nvPr/>
      </p:nvGrpSpPr>
      <p:grpSpPr>
        <a:xfrm>
          <a:off x="0" y="0"/>
          <a:ext cx="0" cy="0"/>
          <a:chOff x="0" y="0"/>
          <a:chExt cx="0" cy="0"/>
        </a:xfrm>
      </p:grpSpPr>
      <p:sp>
        <p:nvSpPr>
          <p:cNvPr id="439" name="Google Shape;439;p55"/>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Lesson 4 – Empower Your API Users</a:t>
            </a:r>
            <a:endParaRPr/>
          </a:p>
        </p:txBody>
      </p:sp>
      <p:pic>
        <p:nvPicPr>
          <p:cNvPr id="440" name="Google Shape;440;p55"/>
          <p:cNvPicPr preferRelativeResize="0"/>
          <p:nvPr/>
        </p:nvPicPr>
        <p:blipFill>
          <a:blip r:embed="rId3">
            <a:alphaModFix/>
          </a:blip>
          <a:stretch>
            <a:fillRect/>
          </a:stretch>
        </p:blipFill>
        <p:spPr>
          <a:xfrm>
            <a:off x="2137550" y="1050700"/>
            <a:ext cx="4868901" cy="3651700"/>
          </a:xfrm>
          <a:prstGeom prst="rect">
            <a:avLst/>
          </a:prstGeom>
          <a:noFill/>
          <a:ln>
            <a:noFill/>
          </a:ln>
        </p:spPr>
      </p:pic>
      <p:sp>
        <p:nvSpPr>
          <p:cNvPr id="441" name="Google Shape;441;p55"/>
          <p:cNvSpPr txBox="1"/>
          <p:nvPr/>
        </p:nvSpPr>
        <p:spPr>
          <a:xfrm>
            <a:off x="307150" y="4735375"/>
            <a:ext cx="5205000" cy="30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https://imgflip.com/memetemplate/196061783/hide-the-pain-harold-drummer</a:t>
            </a:r>
            <a:endParaRPr/>
          </a:p>
        </p:txBody>
      </p:sp>
      <p:cxnSp>
        <p:nvCxnSpPr>
          <p:cNvPr id="442" name="Google Shape;442;p55"/>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443" name="Google Shape;443;p55"/>
          <p:cNvSpPr/>
          <p:nvPr/>
        </p:nvSpPr>
        <p:spPr>
          <a:xfrm>
            <a:off x="7863900" y="0"/>
            <a:ext cx="1280100" cy="2667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47" name="Shape 447"/>
        <p:cNvGrpSpPr/>
        <p:nvPr/>
      </p:nvGrpSpPr>
      <p:grpSpPr>
        <a:xfrm>
          <a:off x="0" y="0"/>
          <a:ext cx="0" cy="0"/>
          <a:chOff x="0" y="0"/>
          <a:chExt cx="0" cy="0"/>
        </a:xfrm>
      </p:grpSpPr>
      <p:sp>
        <p:nvSpPr>
          <p:cNvPr id="448" name="Google Shape;448;p56"/>
          <p:cNvSpPr txBox="1"/>
          <p:nvPr/>
        </p:nvSpPr>
        <p:spPr>
          <a:xfrm>
            <a:off x="419650" y="1625875"/>
            <a:ext cx="5931000" cy="162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2D2342"/>
                </a:solidFill>
              </a:rPr>
              <a:t>Scopes are period-separated strings with a pluralized resource name </a:t>
            </a:r>
            <a:r>
              <a:rPr lang="en" sz="2400">
                <a:solidFill>
                  <a:srgbClr val="2D2342"/>
                </a:solidFill>
              </a:rPr>
              <a:t>(e.g. "leads") and </a:t>
            </a:r>
            <a:r>
              <a:rPr lang="en" sz="2400">
                <a:solidFill>
                  <a:srgbClr val="2D2342"/>
                </a:solidFill>
              </a:rPr>
              <a:t>a level of access (e.g., read, write, delete or all). </a:t>
            </a:r>
            <a:r>
              <a:rPr lang="en" sz="2400">
                <a:solidFill>
                  <a:srgbClr val="2D2342"/>
                </a:solidFill>
              </a:rPr>
              <a:t>For example, …</a:t>
            </a:r>
            <a:endParaRPr sz="2400"/>
          </a:p>
        </p:txBody>
      </p:sp>
      <p:sp>
        <p:nvSpPr>
          <p:cNvPr id="449" name="Google Shape;449;p56"/>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Lesson 4: In The Wild</a:t>
            </a:r>
            <a:endParaRPr/>
          </a:p>
        </p:txBody>
      </p:sp>
      <p:pic>
        <p:nvPicPr>
          <p:cNvPr id="450" name="Google Shape;450;p56"/>
          <p:cNvPicPr preferRelativeResize="0"/>
          <p:nvPr/>
        </p:nvPicPr>
        <p:blipFill>
          <a:blip r:embed="rId3">
            <a:alphaModFix/>
          </a:blip>
          <a:stretch>
            <a:fillRect/>
          </a:stretch>
        </p:blipFill>
        <p:spPr>
          <a:xfrm>
            <a:off x="6429296" y="978675"/>
            <a:ext cx="2562301" cy="3416402"/>
          </a:xfrm>
          <a:prstGeom prst="rect">
            <a:avLst/>
          </a:prstGeom>
          <a:noFill/>
          <a:ln>
            <a:noFill/>
          </a:ln>
        </p:spPr>
      </p:pic>
      <p:sp>
        <p:nvSpPr>
          <p:cNvPr id="451" name="Google Shape;451;p56"/>
          <p:cNvSpPr txBox="1"/>
          <p:nvPr/>
        </p:nvSpPr>
        <p:spPr>
          <a:xfrm>
            <a:off x="276550" y="3312125"/>
            <a:ext cx="6217200" cy="30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(Condensed and Paraphrased for brevity and to protect the identities of those involved.)</a:t>
            </a:r>
            <a:endParaRPr sz="1200"/>
          </a:p>
        </p:txBody>
      </p:sp>
      <p:cxnSp>
        <p:nvCxnSpPr>
          <p:cNvPr id="452" name="Google Shape;452;p56"/>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
        <p:nvSpPr>
          <p:cNvPr id="453" name="Google Shape;453;p56"/>
          <p:cNvSpPr/>
          <p:nvPr/>
        </p:nvSpPr>
        <p:spPr>
          <a:xfrm>
            <a:off x="7863900" y="0"/>
            <a:ext cx="1280100" cy="266700"/>
          </a:xfrm>
          <a:prstGeom prst="rect">
            <a:avLst/>
          </a:pr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57" name="Shape 457"/>
        <p:cNvGrpSpPr/>
        <p:nvPr/>
      </p:nvGrpSpPr>
      <p:grpSpPr>
        <a:xfrm>
          <a:off x="0" y="0"/>
          <a:ext cx="0" cy="0"/>
          <a:chOff x="0" y="0"/>
          <a:chExt cx="0" cy="0"/>
        </a:xfrm>
      </p:grpSpPr>
      <p:sp>
        <p:nvSpPr>
          <p:cNvPr id="458" name="Google Shape;458;p57"/>
          <p:cNvSpPr txBox="1"/>
          <p:nvPr/>
        </p:nvSpPr>
        <p:spPr>
          <a:xfrm>
            <a:off x="694800" y="695850"/>
            <a:ext cx="3868500" cy="1822800"/>
          </a:xfrm>
          <a:prstGeom prst="rect">
            <a:avLst/>
          </a:prstGeom>
          <a:solidFill>
            <a:srgbClr val="6D9EEB"/>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API Interactions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sz="2400">
                <a:solidFill>
                  <a:schemeClr val="dk1"/>
                </a:solidFill>
              </a:rPr>
              <a:t>Shoot for Database-Like Interactions</a:t>
            </a:r>
            <a:r>
              <a:rPr lang="en"/>
              <a:t> </a:t>
            </a:r>
            <a:endParaRPr/>
          </a:p>
        </p:txBody>
      </p:sp>
      <p:sp>
        <p:nvSpPr>
          <p:cNvPr id="459" name="Google Shape;459;p57"/>
          <p:cNvSpPr txBox="1"/>
          <p:nvPr/>
        </p:nvSpPr>
        <p:spPr>
          <a:xfrm>
            <a:off x="4563288" y="695850"/>
            <a:ext cx="3868500" cy="1822800"/>
          </a:xfrm>
          <a:prstGeom prst="rect">
            <a:avLst/>
          </a:prstGeom>
          <a:solidFill>
            <a:srgbClr val="93C47D"/>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Data Model</a:t>
            </a:r>
            <a:endParaRPr/>
          </a:p>
          <a:p>
            <a:pPr indent="0" lvl="0" marL="0" rtl="0" algn="ctr">
              <a:spcBef>
                <a:spcPts val="0"/>
              </a:spcBef>
              <a:spcAft>
                <a:spcPts val="0"/>
              </a:spcAft>
              <a:buNone/>
            </a:pPr>
            <a:r>
              <a:t/>
            </a:r>
            <a:endParaRPr/>
          </a:p>
          <a:p>
            <a:pPr indent="0" lvl="0" marL="0" rtl="0" algn="ctr">
              <a:lnSpc>
                <a:spcPct val="115000"/>
              </a:lnSpc>
              <a:spcBef>
                <a:spcPts val="0"/>
              </a:spcBef>
              <a:spcAft>
                <a:spcPts val="0"/>
              </a:spcAft>
              <a:buNone/>
            </a:pPr>
            <a:r>
              <a:rPr lang="en" sz="2400">
                <a:solidFill>
                  <a:schemeClr val="dk1"/>
                </a:solidFill>
              </a:rPr>
              <a:t>Avoid Sub-Resources</a:t>
            </a:r>
            <a:endParaRPr/>
          </a:p>
          <a:p>
            <a:pPr indent="0" lvl="0" marL="0" rtl="0" algn="ctr">
              <a:spcBef>
                <a:spcPts val="0"/>
              </a:spcBef>
              <a:spcAft>
                <a:spcPts val="0"/>
              </a:spcAft>
              <a:buNone/>
            </a:pPr>
            <a:r>
              <a:t/>
            </a:r>
            <a:endParaRPr/>
          </a:p>
        </p:txBody>
      </p:sp>
      <p:sp>
        <p:nvSpPr>
          <p:cNvPr id="460" name="Google Shape;460;p57"/>
          <p:cNvSpPr txBox="1"/>
          <p:nvPr/>
        </p:nvSpPr>
        <p:spPr>
          <a:xfrm>
            <a:off x="694800" y="2518563"/>
            <a:ext cx="3868500" cy="1822800"/>
          </a:xfrm>
          <a:prstGeom prst="rect">
            <a:avLst/>
          </a:prstGeom>
          <a:solidFill>
            <a:srgbClr val="8E7CC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Non-Functional Requirements</a:t>
            </a:r>
            <a:endParaRPr/>
          </a:p>
          <a:p>
            <a:pPr indent="0" lvl="0" marL="0" rtl="0" algn="ctr">
              <a:spcBef>
                <a:spcPts val="0"/>
              </a:spcBef>
              <a:spcAft>
                <a:spcPts val="0"/>
              </a:spcAft>
              <a:buNone/>
            </a:pPr>
            <a:r>
              <a:t/>
            </a:r>
            <a:endParaRPr/>
          </a:p>
          <a:p>
            <a:pPr indent="0" lvl="0" marL="0" rtl="0" algn="ctr">
              <a:lnSpc>
                <a:spcPct val="115000"/>
              </a:lnSpc>
              <a:spcBef>
                <a:spcPts val="0"/>
              </a:spcBef>
              <a:spcAft>
                <a:spcPts val="0"/>
              </a:spcAft>
              <a:buNone/>
            </a:pPr>
            <a:r>
              <a:rPr lang="en" sz="2400">
                <a:solidFill>
                  <a:schemeClr val="dk1"/>
                </a:solidFill>
              </a:rPr>
              <a:t>Be Consistent</a:t>
            </a:r>
            <a:endParaRPr/>
          </a:p>
        </p:txBody>
      </p:sp>
      <p:sp>
        <p:nvSpPr>
          <p:cNvPr id="461" name="Google Shape;461;p57"/>
          <p:cNvSpPr txBox="1"/>
          <p:nvPr/>
        </p:nvSpPr>
        <p:spPr>
          <a:xfrm>
            <a:off x="4563288" y="2518563"/>
            <a:ext cx="3868500" cy="1822800"/>
          </a:xfrm>
          <a:prstGeom prst="rect">
            <a:avLst/>
          </a:prstGeom>
          <a:solidFill>
            <a:srgbClr val="FFD966"/>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Authorization</a:t>
            </a:r>
            <a:endParaRPr/>
          </a:p>
          <a:p>
            <a:pPr indent="0" lvl="0" marL="0" rtl="0" algn="ctr">
              <a:spcBef>
                <a:spcPts val="0"/>
              </a:spcBef>
              <a:spcAft>
                <a:spcPts val="0"/>
              </a:spcAft>
              <a:buNone/>
            </a:pPr>
            <a:r>
              <a:t/>
            </a:r>
            <a:endParaRPr/>
          </a:p>
          <a:p>
            <a:pPr indent="0" lvl="0" marL="0" rtl="0" algn="ctr">
              <a:lnSpc>
                <a:spcPct val="115000"/>
              </a:lnSpc>
              <a:spcBef>
                <a:spcPts val="0"/>
              </a:spcBef>
              <a:spcAft>
                <a:spcPts val="0"/>
              </a:spcAft>
              <a:buNone/>
            </a:pPr>
            <a:r>
              <a:rPr lang="en" sz="2400">
                <a:solidFill>
                  <a:schemeClr val="dk1"/>
                </a:solidFill>
              </a:rPr>
              <a:t>Empower Your API Users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65" name="Shape 465"/>
        <p:cNvGrpSpPr/>
        <p:nvPr/>
      </p:nvGrpSpPr>
      <p:grpSpPr>
        <a:xfrm>
          <a:off x="0" y="0"/>
          <a:ext cx="0" cy="0"/>
          <a:chOff x="0" y="0"/>
          <a:chExt cx="0" cy="0"/>
        </a:xfrm>
      </p:grpSpPr>
      <p:sp>
        <p:nvSpPr>
          <p:cNvPr id="466" name="Google Shape;466;p58"/>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467" name="Google Shape;467;p5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chemeClr val="dk1"/>
              </a:buClr>
              <a:buSzPts val="2400"/>
              <a:buChar char="●"/>
            </a:pPr>
            <a:r>
              <a:rPr lang="en" sz="2400">
                <a:solidFill>
                  <a:schemeClr val="dk1"/>
                </a:solidFill>
              </a:rPr>
              <a:t>Everything’s a balance. It’s tough.</a:t>
            </a:r>
            <a:endParaRPr sz="2400">
              <a:solidFill>
                <a:schemeClr val="dk1"/>
              </a:solidFill>
            </a:endParaRPr>
          </a:p>
          <a:p>
            <a:pPr indent="-381000" lvl="1" marL="914400" rtl="0" algn="l">
              <a:spcBef>
                <a:spcPts val="0"/>
              </a:spcBef>
              <a:spcAft>
                <a:spcPts val="0"/>
              </a:spcAft>
              <a:buClr>
                <a:schemeClr val="dk1"/>
              </a:buClr>
              <a:buSzPts val="2400"/>
              <a:buChar char="○"/>
            </a:pPr>
            <a:r>
              <a:rPr lang="en" sz="2400">
                <a:solidFill>
                  <a:schemeClr val="dk1"/>
                </a:solidFill>
              </a:rPr>
              <a:t>Between your App’s needs, your customer’s needs, your infrastructure, security, the nature of the data, etc.</a:t>
            </a:r>
            <a:endParaRPr sz="2400">
              <a:solidFill>
                <a:schemeClr val="dk1"/>
              </a:solidFill>
            </a:endParaRPr>
          </a:p>
          <a:p>
            <a:pPr indent="0" lvl="0" marL="0" rtl="0" algn="l">
              <a:spcBef>
                <a:spcPts val="0"/>
              </a:spcBef>
              <a:spcAft>
                <a:spcPts val="0"/>
              </a:spcAft>
              <a:buNone/>
            </a:pPr>
            <a:r>
              <a:t/>
            </a:r>
            <a:endParaRPr sz="2400">
              <a:solidFill>
                <a:schemeClr val="dk1"/>
              </a:solidFill>
            </a:endParaRPr>
          </a:p>
          <a:p>
            <a:pPr indent="-381000" lvl="0" marL="457200" rtl="0" algn="l">
              <a:spcBef>
                <a:spcPts val="0"/>
              </a:spcBef>
              <a:spcAft>
                <a:spcPts val="0"/>
              </a:spcAft>
              <a:buClr>
                <a:schemeClr val="dk1"/>
              </a:buClr>
              <a:buSzPts val="2400"/>
              <a:buChar char="●"/>
            </a:pPr>
            <a:r>
              <a:rPr lang="en" sz="2400">
                <a:solidFill>
                  <a:schemeClr val="dk1"/>
                </a:solidFill>
              </a:rPr>
              <a:t>These are just a few of the big points to help guide you when making decisions, so that we can work together for the benefit of our mutual customers as the amount of APIs grows every year</a:t>
            </a:r>
            <a:endParaRPr sz="2400">
              <a:solidFill>
                <a:schemeClr val="dk1"/>
              </a:solidFill>
            </a:endParaRPr>
          </a:p>
        </p:txBody>
      </p:sp>
      <p:cxnSp>
        <p:nvCxnSpPr>
          <p:cNvPr id="468" name="Google Shape;468;p58"/>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472" name="Shape 472"/>
        <p:cNvGrpSpPr/>
        <p:nvPr/>
      </p:nvGrpSpPr>
      <p:grpSpPr>
        <a:xfrm>
          <a:off x="0" y="0"/>
          <a:ext cx="0" cy="0"/>
          <a:chOff x="0" y="0"/>
          <a:chExt cx="0" cy="0"/>
        </a:xfrm>
      </p:grpSpPr>
      <p:sp>
        <p:nvSpPr>
          <p:cNvPr id="473" name="Google Shape;473;p5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rPr>
              <a:t>END</a:t>
            </a:r>
            <a:endParaRPr>
              <a:solidFill>
                <a:srgbClr val="FFFFFF"/>
              </a:solidFill>
            </a:endParaRPr>
          </a:p>
        </p:txBody>
      </p:sp>
      <p:sp>
        <p:nvSpPr>
          <p:cNvPr id="474" name="Google Shape;474;p59"/>
          <p:cNvSpPr txBox="1"/>
          <p:nvPr>
            <p:ph type="title"/>
          </p:nvPr>
        </p:nvSpPr>
        <p:spPr>
          <a:xfrm>
            <a:off x="311700" y="2727501"/>
            <a:ext cx="8520600" cy="45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(thank you!)</a:t>
            </a:r>
            <a:endParaRPr sz="2400">
              <a:solidFill>
                <a:srgbClr val="FFFFFF"/>
              </a:solidFill>
            </a:endParaRPr>
          </a:p>
        </p:txBody>
      </p:sp>
      <p:sp>
        <p:nvSpPr>
          <p:cNvPr id="475" name="Google Shape;475;p59"/>
          <p:cNvSpPr txBox="1"/>
          <p:nvPr/>
        </p:nvSpPr>
        <p:spPr>
          <a:xfrm>
            <a:off x="215125" y="4396925"/>
            <a:ext cx="3078000" cy="70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Slack (</a:t>
            </a:r>
            <a:r>
              <a:rPr lang="en" u="sng">
                <a:solidFill>
                  <a:schemeClr val="hlink"/>
                </a:solidFill>
                <a:hlinkClick r:id="rId3"/>
              </a:rPr>
              <a:t>singer.io</a:t>
            </a:r>
            <a:r>
              <a:rPr lang="en">
                <a:solidFill>
                  <a:srgbClr val="FFFFFF"/>
                </a:solidFill>
              </a:rPr>
              <a:t>)     – @dmosora</a:t>
            </a:r>
            <a:endParaRPr>
              <a:solidFill>
                <a:srgbClr val="FFFFFF"/>
              </a:solidFill>
            </a:endParaRPr>
          </a:p>
          <a:p>
            <a:pPr indent="0" lvl="0" marL="0" rtl="0" algn="l">
              <a:spcBef>
                <a:spcPts val="0"/>
              </a:spcBef>
              <a:spcAft>
                <a:spcPts val="0"/>
              </a:spcAft>
              <a:buNone/>
            </a:pPr>
            <a:r>
              <a:rPr lang="en">
                <a:solidFill>
                  <a:srgbClr val="FFFFFF"/>
                </a:solidFill>
              </a:rPr>
              <a:t>Slack (CodeMash) – @danmosora</a:t>
            </a:r>
            <a:endParaRPr>
              <a:solidFill>
                <a:srgbClr val="FFFFFF"/>
              </a:solidFill>
            </a:endParaRPr>
          </a:p>
        </p:txBody>
      </p:sp>
      <p:sp>
        <p:nvSpPr>
          <p:cNvPr id="476" name="Google Shape;476;p59"/>
          <p:cNvSpPr txBox="1"/>
          <p:nvPr>
            <p:ph type="title"/>
          </p:nvPr>
        </p:nvSpPr>
        <p:spPr>
          <a:xfrm>
            <a:off x="311700" y="3018426"/>
            <a:ext cx="8520600" cy="58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rgbClr val="FFFFFF"/>
                </a:solidFill>
              </a:rPr>
              <a:t>(please leave feedback in the app)</a:t>
            </a:r>
            <a:endParaRPr sz="1400">
              <a:solidFill>
                <a:srgbClr val="FFFFFF"/>
              </a:solidFill>
            </a:endParaRPr>
          </a:p>
        </p:txBody>
      </p:sp>
      <p:sp>
        <p:nvSpPr>
          <p:cNvPr id="477" name="Google Shape;477;p59"/>
          <p:cNvSpPr txBox="1"/>
          <p:nvPr/>
        </p:nvSpPr>
        <p:spPr>
          <a:xfrm>
            <a:off x="4987854" y="4594692"/>
            <a:ext cx="4009200" cy="439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rgbClr val="FFFFFF"/>
                </a:solidFill>
              </a:rPr>
              <a:t>Slides:</a:t>
            </a:r>
            <a:r>
              <a:rPr lang="en"/>
              <a:t> </a:t>
            </a:r>
            <a:r>
              <a:rPr lang="en" u="sng">
                <a:solidFill>
                  <a:schemeClr val="hlink"/>
                </a:solidFill>
                <a:hlinkClick r:id="rId4"/>
              </a:rPr>
              <a:t>github.com/dmosorast/api-design-for-etl</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7"/>
          <p:cNvSpPr txBox="1"/>
          <p:nvPr/>
        </p:nvSpPr>
        <p:spPr>
          <a:xfrm>
            <a:off x="1644000" y="1497850"/>
            <a:ext cx="5856000" cy="92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latin typeface="Merriweather"/>
                <a:ea typeface="Merriweather"/>
                <a:cs typeface="Merriweather"/>
                <a:sym typeface="Merriweather"/>
              </a:rPr>
              <a:t>ETL vs. ELT</a:t>
            </a:r>
            <a:endParaRPr sz="4800">
              <a:latin typeface="Merriweather"/>
              <a:ea typeface="Merriweather"/>
              <a:cs typeface="Merriweather"/>
              <a:sym typeface="Merriweather"/>
            </a:endParaRPr>
          </a:p>
        </p:txBody>
      </p:sp>
      <p:sp>
        <p:nvSpPr>
          <p:cNvPr id="85" name="Google Shape;85;p17"/>
          <p:cNvSpPr/>
          <p:nvPr/>
        </p:nvSpPr>
        <p:spPr>
          <a:xfrm>
            <a:off x="2642125" y="1366975"/>
            <a:ext cx="2382900" cy="1256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7"/>
          <p:cNvSpPr/>
          <p:nvPr/>
        </p:nvSpPr>
        <p:spPr>
          <a:xfrm>
            <a:off x="5547695" y="1423959"/>
            <a:ext cx="2382900" cy="1256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pic>
        <p:nvPicPr>
          <p:cNvPr id="91" name="Google Shape;91;p18"/>
          <p:cNvPicPr preferRelativeResize="0"/>
          <p:nvPr/>
        </p:nvPicPr>
        <p:blipFill>
          <a:blip r:embed="rId3">
            <a:alphaModFix/>
          </a:blip>
          <a:stretch>
            <a:fillRect/>
          </a:stretch>
        </p:blipFill>
        <p:spPr>
          <a:xfrm>
            <a:off x="152400" y="152400"/>
            <a:ext cx="8602136" cy="483870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this talk is...</a:t>
            </a:r>
            <a:endParaRPr/>
          </a:p>
        </p:txBody>
      </p:sp>
      <p:sp>
        <p:nvSpPr>
          <p:cNvPr id="97" name="Google Shape;97;p19"/>
          <p:cNvSpPr txBox="1"/>
          <p:nvPr>
            <p:ph idx="1" type="body"/>
          </p:nvPr>
        </p:nvSpPr>
        <p:spPr>
          <a:xfrm>
            <a:off x="311700" y="2859153"/>
            <a:ext cx="8520600" cy="197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400"/>
              <a:t>Lessons</a:t>
            </a:r>
            <a:r>
              <a:rPr lang="en" sz="2400"/>
              <a:t> from real interactions with APIs</a:t>
            </a:r>
            <a:endParaRPr sz="2400"/>
          </a:p>
          <a:p>
            <a:pPr indent="0" lvl="0" marL="0" rtl="0" algn="l">
              <a:spcBef>
                <a:spcPts val="1600"/>
              </a:spcBef>
              <a:spcAft>
                <a:spcPts val="0"/>
              </a:spcAft>
              <a:buClr>
                <a:schemeClr val="dk1"/>
              </a:buClr>
              <a:buSzPts val="1100"/>
              <a:buFont typeface="Arial"/>
              <a:buNone/>
            </a:pPr>
            <a:r>
              <a:rPr b="1" lang="en" sz="2400"/>
              <a:t>Inspiration </a:t>
            </a:r>
            <a:r>
              <a:rPr lang="en" sz="2400"/>
              <a:t>to start a discussion about these things</a:t>
            </a:r>
            <a:endParaRPr sz="2400"/>
          </a:p>
          <a:p>
            <a:pPr indent="0" lvl="0" marL="0" rtl="0" algn="l">
              <a:spcBef>
                <a:spcPts val="1600"/>
              </a:spcBef>
              <a:spcAft>
                <a:spcPts val="1600"/>
              </a:spcAft>
              <a:buNone/>
            </a:pPr>
            <a:r>
              <a:rPr lang="en" sz="2400"/>
              <a:t>My black-box </a:t>
            </a:r>
            <a:r>
              <a:rPr b="1" lang="en" sz="2400"/>
              <a:t>perspective </a:t>
            </a:r>
            <a:r>
              <a:rPr lang="en" sz="2400"/>
              <a:t>as a USER of APIs</a:t>
            </a:r>
            <a:endParaRPr sz="2400"/>
          </a:p>
        </p:txBody>
      </p:sp>
      <p:cxnSp>
        <p:nvCxnSpPr>
          <p:cNvPr id="98" name="Google Shape;98;p19"/>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this talk is </a:t>
            </a:r>
            <a:r>
              <a:rPr b="1" lang="en"/>
              <a:t>NOT</a:t>
            </a:r>
            <a:r>
              <a:rPr lang="en"/>
              <a:t>...</a:t>
            </a:r>
            <a:endParaRPr/>
          </a:p>
        </p:txBody>
      </p:sp>
      <p:sp>
        <p:nvSpPr>
          <p:cNvPr id="104" name="Google Shape;104;p20"/>
          <p:cNvSpPr txBox="1"/>
          <p:nvPr>
            <p:ph idx="1" type="body"/>
          </p:nvPr>
        </p:nvSpPr>
        <p:spPr>
          <a:xfrm>
            <a:off x="311700" y="2832025"/>
            <a:ext cx="8520600" cy="188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NOT</a:t>
            </a:r>
            <a:r>
              <a:rPr lang="en" sz="2400"/>
              <a:t> criticism of APIs that have been hard to work with</a:t>
            </a:r>
            <a:endParaRPr sz="2400"/>
          </a:p>
          <a:p>
            <a:pPr indent="0" lvl="0" marL="0" rtl="0" algn="l">
              <a:spcBef>
                <a:spcPts val="1600"/>
              </a:spcBef>
              <a:spcAft>
                <a:spcPts val="0"/>
              </a:spcAft>
              <a:buNone/>
            </a:pPr>
            <a:r>
              <a:rPr b="1" lang="en" sz="2400"/>
              <a:t>NOT</a:t>
            </a:r>
            <a:r>
              <a:rPr lang="en" sz="2400"/>
              <a:t> advice about the </a:t>
            </a:r>
            <a:r>
              <a:rPr b="1" i="1" lang="en" sz="2400"/>
              <a:t>meaning</a:t>
            </a:r>
            <a:r>
              <a:rPr lang="en" sz="2400"/>
              <a:t> of the data</a:t>
            </a:r>
            <a:endParaRPr sz="2400"/>
          </a:p>
          <a:p>
            <a:pPr indent="0" lvl="0" marL="0" rtl="0" algn="l">
              <a:spcBef>
                <a:spcPts val="1600"/>
              </a:spcBef>
              <a:spcAft>
                <a:spcPts val="0"/>
              </a:spcAft>
              <a:buNone/>
            </a:pPr>
            <a:r>
              <a:rPr b="1" lang="en" sz="2400"/>
              <a:t>NOT</a:t>
            </a:r>
            <a:r>
              <a:rPr lang="en" sz="2400"/>
              <a:t> advice on specific implementation details</a:t>
            </a:r>
            <a:endParaRPr sz="2400"/>
          </a:p>
          <a:p>
            <a:pPr indent="0" lvl="0" marL="0" rtl="0" algn="l">
              <a:spcBef>
                <a:spcPts val="1600"/>
              </a:spcBef>
              <a:spcAft>
                <a:spcPts val="1600"/>
              </a:spcAft>
              <a:buNone/>
            </a:pPr>
            <a:r>
              <a:t/>
            </a:r>
            <a:endParaRPr sz="2400"/>
          </a:p>
        </p:txBody>
      </p:sp>
      <p:cxnSp>
        <p:nvCxnSpPr>
          <p:cNvPr id="105" name="Google Shape;105;p20"/>
          <p:cNvCxnSpPr/>
          <p:nvPr/>
        </p:nvCxnSpPr>
        <p:spPr>
          <a:xfrm>
            <a:off x="275" y="964775"/>
            <a:ext cx="6016800" cy="0"/>
          </a:xfrm>
          <a:prstGeom prst="straightConnector1">
            <a:avLst/>
          </a:prstGeom>
          <a:noFill/>
          <a:ln cap="flat" cmpd="sng" w="38100">
            <a:solidFill>
              <a:schemeClr val="dk2"/>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1"/>
          <p:cNvSpPr txBox="1"/>
          <p:nvPr/>
        </p:nvSpPr>
        <p:spPr>
          <a:xfrm>
            <a:off x="1075800" y="537825"/>
            <a:ext cx="6992400" cy="701100"/>
          </a:xfrm>
          <a:prstGeom prst="rect">
            <a:avLst/>
          </a:prstGeom>
          <a:solidFill>
            <a:srgbClr val="FF9900"/>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Goals and Vision</a:t>
            </a:r>
            <a:endParaRPr sz="2400"/>
          </a:p>
        </p:txBody>
      </p:sp>
      <p:sp>
        <p:nvSpPr>
          <p:cNvPr id="111" name="Google Shape;111;p21"/>
          <p:cNvSpPr txBox="1"/>
          <p:nvPr/>
        </p:nvSpPr>
        <p:spPr>
          <a:xfrm>
            <a:off x="1075800" y="1238925"/>
            <a:ext cx="3496200" cy="1647300"/>
          </a:xfrm>
          <a:prstGeom prst="rect">
            <a:avLst/>
          </a:prstGeom>
          <a:solidFill>
            <a:srgbClr val="6D9EEB"/>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API Interactions</a:t>
            </a:r>
            <a:endParaRPr sz="2400"/>
          </a:p>
        </p:txBody>
      </p:sp>
      <p:sp>
        <p:nvSpPr>
          <p:cNvPr id="112" name="Google Shape;112;p21"/>
          <p:cNvSpPr txBox="1"/>
          <p:nvPr/>
        </p:nvSpPr>
        <p:spPr>
          <a:xfrm>
            <a:off x="4572000" y="1238925"/>
            <a:ext cx="3496200" cy="1647300"/>
          </a:xfrm>
          <a:prstGeom prst="rect">
            <a:avLst/>
          </a:prstGeom>
          <a:solidFill>
            <a:srgbClr val="93C47D"/>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Data Modeling</a:t>
            </a:r>
            <a:endParaRPr sz="2400"/>
          </a:p>
        </p:txBody>
      </p:sp>
      <p:sp>
        <p:nvSpPr>
          <p:cNvPr id="113" name="Google Shape;113;p21"/>
          <p:cNvSpPr txBox="1"/>
          <p:nvPr/>
        </p:nvSpPr>
        <p:spPr>
          <a:xfrm>
            <a:off x="1075800" y="2886225"/>
            <a:ext cx="3496200" cy="1647300"/>
          </a:xfrm>
          <a:prstGeom prst="rect">
            <a:avLst/>
          </a:prstGeom>
          <a:solidFill>
            <a:srgbClr val="8E7CC3"/>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Non-Functional Requirements</a:t>
            </a:r>
            <a:endParaRPr sz="2400"/>
          </a:p>
        </p:txBody>
      </p:sp>
      <p:sp>
        <p:nvSpPr>
          <p:cNvPr id="114" name="Google Shape;114;p21"/>
          <p:cNvSpPr txBox="1"/>
          <p:nvPr/>
        </p:nvSpPr>
        <p:spPr>
          <a:xfrm>
            <a:off x="4572000" y="2886225"/>
            <a:ext cx="3496200" cy="1647300"/>
          </a:xfrm>
          <a:prstGeom prst="rect">
            <a:avLst/>
          </a:prstGeom>
          <a:solidFill>
            <a:srgbClr val="FFD966"/>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Authorization</a:t>
            </a:r>
            <a:endParaRPr sz="24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